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75" r:id="rId9"/>
    <p:sldId id="262" r:id="rId10"/>
    <p:sldId id="269" r:id="rId11"/>
    <p:sldId id="268" r:id="rId12"/>
    <p:sldId id="266" r:id="rId13"/>
    <p:sldId id="270" r:id="rId14"/>
    <p:sldId id="265" r:id="rId15"/>
    <p:sldId id="26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4" r:id="rId45"/>
    <p:sldId id="303" r:id="rId46"/>
    <p:sldId id="267" r:id="rId47"/>
    <p:sldId id="305" r:id="rId48"/>
    <p:sldId id="306" r:id="rId49"/>
    <p:sldId id="307" r:id="rId50"/>
    <p:sldId id="308" r:id="rId51"/>
    <p:sldId id="309" r:id="rId52"/>
    <p:sldId id="310" r:id="rId53"/>
    <p:sldId id="311" r:id="rId54"/>
    <p:sldId id="312" r:id="rId55"/>
    <p:sldId id="313" r:id="rId56"/>
    <p:sldId id="314" r:id="rId57"/>
    <p:sldId id="25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dgm:t>
        <a:bodyPr/>
        <a:lstStyle/>
        <a:p>
          <a:r>
            <a:rPr lang="en-US" dirty="0"/>
            <a:t>2017</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r>
            <a:rPr lang="en-US" dirty="0"/>
            <a:t>Lorem ipsum dolor sit amet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en-US" dirty="0"/>
            <a:t>2018</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r>
            <a:rPr lang="en-US" dirty="0"/>
            <a:t>Lorem ipsum dolor sit amet</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a:t>2019</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r>
            <a:rPr lang="en-US" dirty="0"/>
            <a:t>Lorem ipsum dolor sit amet</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2017</a:t>
          </a: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2018</a:t>
          </a: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2019</a:t>
          </a: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1/15/2022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1/15/2022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1/15/2022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1/15/2022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1/15/2022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1/15/2022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atic-course-assets.s3.amazonaws.com/CyberSec2.1/ar/index.html#3.1.1.5"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atic-course-assets.s3.amazonaws.com/CyberSec2.1/ar/index.html#3.1.2.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tatic-course-assets.s3.amazonaws.com/CyberSec2.1/ar/index.html#3.1.2.5"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atic-course-assets.s3.amazonaws.com/CyberSec2.1/ar/index.html#3.1.2.5"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atic-course-assets.s3.amazonaws.com/CyberSec2.1/ar/index.html#3.2.2.3"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Title Lorem Ipsum</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Sit Dolor Amet</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0B70-E261-4EF0-81C9-3BC0C3EB051B}"/>
              </a:ext>
            </a:extLst>
          </p:cNvPr>
          <p:cNvSpPr>
            <a:spLocks noGrp="1"/>
          </p:cNvSpPr>
          <p:nvPr>
            <p:ph type="title"/>
          </p:nvPr>
        </p:nvSpPr>
        <p:spPr>
          <a:xfrm>
            <a:off x="4024746" y="711585"/>
            <a:ext cx="5514110" cy="1188720"/>
          </a:xfrm>
        </p:spPr>
        <p:txBody>
          <a:bodyPr>
            <a:normAutofit/>
          </a:bodyPr>
          <a:lstStyle/>
          <a:p>
            <a:pPr algn="ctr" rtl="1"/>
            <a:r>
              <a:rPr lang="ar-EG" sz="4800" dirty="0">
                <a:solidFill>
                  <a:srgbClr val="0099FF"/>
                </a:solidFill>
                <a:cs typeface="PT Bold Heading" panose="00000400000000000000" pitchFamily="2" charset="-78"/>
              </a:rPr>
              <a:t>البيانات</a:t>
            </a:r>
            <a:endParaRPr lang="en-US" sz="4800" dirty="0">
              <a:solidFill>
                <a:srgbClr val="0099FF"/>
              </a:solidFill>
              <a:cs typeface="PT Bold Heading" panose="00000400000000000000" pitchFamily="2" charset="-78"/>
            </a:endParaRPr>
          </a:p>
        </p:txBody>
      </p:sp>
      <p:sp>
        <p:nvSpPr>
          <p:cNvPr id="6" name="TextBox 5">
            <a:extLst>
              <a:ext uri="{FF2B5EF4-FFF2-40B4-BE49-F238E27FC236}">
                <a16:creationId xmlns:a16="http://schemas.microsoft.com/office/drawing/2014/main" id="{3F4FF144-7CE8-40E4-B3B2-434BABA83DEE}"/>
              </a:ext>
            </a:extLst>
          </p:cNvPr>
          <p:cNvSpPr txBox="1"/>
          <p:nvPr/>
        </p:nvSpPr>
        <p:spPr>
          <a:xfrm>
            <a:off x="6802582" y="2389908"/>
            <a:ext cx="4322617" cy="3046988"/>
          </a:xfrm>
          <a:prstGeom prst="rect">
            <a:avLst/>
          </a:prstGeom>
          <a:noFill/>
        </p:spPr>
        <p:txBody>
          <a:bodyPr wrap="square" rtlCol="0">
            <a:spAutoFit/>
          </a:bodyPr>
          <a:lstStyle/>
          <a:p>
            <a:pPr marL="285750" indent="-285750" algn="just"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البيانات التي تنشرعبر الإنترنت يتم حفظها على خوادم موجودة في أجزاء مختلفة من العالم، ولا توجد فقط على أجهزة الكمبيوتر الشخصية.</a:t>
            </a:r>
            <a:endParaRPr lang="en-US" sz="32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E0253AFE-DD63-4EAA-BF3E-D7DA6171785F}"/>
              </a:ext>
            </a:extLst>
          </p:cNvPr>
          <p:cNvPicPr>
            <a:picLocks noGrp="1" noChangeAspect="1"/>
          </p:cNvPicPr>
          <p:nvPr>
            <p:ph idx="1"/>
          </p:nvPr>
        </p:nvPicPr>
        <p:blipFill>
          <a:blip r:embed="rId2"/>
          <a:stretch>
            <a:fillRect/>
          </a:stretch>
        </p:blipFill>
        <p:spPr>
          <a:xfrm>
            <a:off x="817543" y="2096508"/>
            <a:ext cx="5514110" cy="3633787"/>
          </a:xfrm>
          <a:prstGeom prst="rect">
            <a:avLst/>
          </a:prstGeom>
        </p:spPr>
      </p:pic>
    </p:spTree>
    <p:extLst>
      <p:ext uri="{BB962C8B-B14F-4D97-AF65-F5344CB8AC3E}">
        <p14:creationId xmlns:p14="http://schemas.microsoft.com/office/powerpoint/2010/main" val="427827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1A92-FCB1-4709-A194-DD4768E376ED}"/>
              </a:ext>
            </a:extLst>
          </p:cNvPr>
          <p:cNvSpPr>
            <a:spLocks noGrp="1"/>
          </p:cNvSpPr>
          <p:nvPr>
            <p:ph type="title"/>
          </p:nvPr>
        </p:nvSpPr>
        <p:spPr>
          <a:xfrm>
            <a:off x="761301" y="785283"/>
            <a:ext cx="11029616" cy="1188720"/>
          </a:xfrm>
        </p:spPr>
        <p:txBody>
          <a:bodyPr/>
          <a:lstStyle/>
          <a:p>
            <a:pPr algn="r" rtl="1"/>
            <a:r>
              <a:rPr lang="ar-EG" dirty="0">
                <a:solidFill>
                  <a:srgbClr val="0099FF"/>
                </a:solidFill>
                <a:latin typeface="CiscoSansTTThin"/>
                <a:cs typeface="PT Bold Heading" panose="00000400000000000000" pitchFamily="2" charset="-78"/>
              </a:rPr>
              <a:t>الخسارة الناجمة عن الهجمات الأمنية</a:t>
            </a:r>
            <a:r>
              <a:rPr lang="en-US" dirty="0">
                <a:solidFill>
                  <a:srgbClr val="0099FF"/>
                </a:solidFill>
                <a:latin typeface="CiscoSansTTThin"/>
                <a:cs typeface="PT Bold Heading" panose="00000400000000000000" pitchFamily="2" charset="-78"/>
              </a:rPr>
              <a:t>:</a:t>
            </a:r>
          </a:p>
        </p:txBody>
      </p:sp>
      <p:sp>
        <p:nvSpPr>
          <p:cNvPr id="3" name="Content Placeholder 2">
            <a:extLst>
              <a:ext uri="{FF2B5EF4-FFF2-40B4-BE49-F238E27FC236}">
                <a16:creationId xmlns:a16="http://schemas.microsoft.com/office/drawing/2014/main" id="{10293760-DD4E-4864-ADEC-B0E13FB0D27B}"/>
              </a:ext>
            </a:extLst>
          </p:cNvPr>
          <p:cNvSpPr>
            <a:spLocks noGrp="1"/>
          </p:cNvSpPr>
          <p:nvPr>
            <p:ph idx="1"/>
          </p:nvPr>
        </p:nvSpPr>
        <p:spPr>
          <a:xfrm>
            <a:off x="581192" y="2105891"/>
            <a:ext cx="11029615" cy="3966826"/>
          </a:xfrm>
        </p:spPr>
        <p:txBody>
          <a:bodyPr>
            <a:noAutofit/>
          </a:bodyPr>
          <a:lstStyle/>
          <a:p>
            <a:pPr algn="r" rtl="1">
              <a:spcAft>
                <a:spcPts val="1200"/>
              </a:spcAft>
              <a:buClr>
                <a:srgbClr val="0099FF"/>
              </a:buClr>
              <a:buFont typeface="Wingdings" panose="05000000000000000000" pitchFamily="2" charset="2"/>
              <a:buChar char="§"/>
            </a:pPr>
            <a:r>
              <a:rPr lang="ar-EG" sz="1800" b="1" dirty="0">
                <a:latin typeface="Showcard Gothic" panose="04020904020102020604" pitchFamily="82" charset="0"/>
              </a:rPr>
              <a:t>الخسارة المالية</a:t>
            </a:r>
            <a:r>
              <a:rPr lang="ar-EG" sz="1800" b="1" dirty="0"/>
              <a:t>: </a:t>
            </a:r>
            <a:r>
              <a:rPr lang="ar-EG" sz="1800" dirty="0"/>
              <a:t>من الشائع جدًا أن معظم البنوك أو معظم المؤسسات الكبرى تتعرض لخسارة مالية أكبر بسبب الهجمات الأمنية المختلفة.</a:t>
            </a:r>
            <a:endParaRPr lang="en-US" sz="1800" dirty="0"/>
          </a:p>
          <a:p>
            <a:pPr algn="r" rtl="1">
              <a:spcAft>
                <a:spcPts val="1200"/>
              </a:spcAft>
              <a:buClr>
                <a:srgbClr val="0099FF"/>
              </a:buClr>
              <a:buFont typeface="Wingdings" panose="05000000000000000000" pitchFamily="2" charset="2"/>
              <a:buChar char="§"/>
            </a:pPr>
            <a:r>
              <a:rPr lang="ar-EG" sz="1800" b="1" dirty="0">
                <a:latin typeface="Showcard Gothic" panose="04020904020102020604" pitchFamily="82" charset="0"/>
              </a:rPr>
              <a:t>عدم توفر الموارد : </a:t>
            </a:r>
            <a:r>
              <a:rPr lang="ar-EG" sz="1800" dirty="0"/>
              <a:t>من الشائع جدًا أنه بمجرد أن يحاول المهاجم الوصول إلى النظام أو جهاز الضحية ، فإنه يتأكد من أن الموارد قيد التشغيل للمستخدمين الشرعيين ، وأن يكون التالي هو سرقة الهوية</a:t>
            </a:r>
            <a:r>
              <a:rPr lang="en-US" sz="1800" dirty="0"/>
              <a:t>.</a:t>
            </a:r>
          </a:p>
          <a:p>
            <a:pPr algn="r" rtl="1">
              <a:spcAft>
                <a:spcPts val="1200"/>
              </a:spcAft>
              <a:buClr>
                <a:srgbClr val="0099FF"/>
              </a:buClr>
              <a:buFont typeface="Wingdings" panose="05000000000000000000" pitchFamily="2" charset="2"/>
              <a:buChar char="§"/>
            </a:pPr>
            <a:r>
              <a:rPr lang="ar-EG" sz="1800" b="1" dirty="0">
                <a:latin typeface="Showcard Gothic" panose="04020904020102020604" pitchFamily="82" charset="0"/>
              </a:rPr>
              <a:t>سرقة الهوية الشخصية: </a:t>
            </a:r>
            <a:r>
              <a:rPr lang="ar-EG" sz="1800" dirty="0"/>
              <a:t>سرقة البيانات الشخصية أو المعلومات حول الضحية أومحاولة انتحال شخصية الضحية نفسها.</a:t>
            </a:r>
          </a:p>
          <a:p>
            <a:pPr algn="r" rtl="1">
              <a:spcAft>
                <a:spcPts val="1200"/>
              </a:spcAft>
              <a:buClr>
                <a:srgbClr val="0099FF"/>
              </a:buClr>
              <a:buFont typeface="Wingdings" panose="05000000000000000000" pitchFamily="2" charset="2"/>
              <a:buChar char="§"/>
            </a:pPr>
            <a:r>
              <a:rPr lang="ar-EG" sz="1800" b="1" dirty="0">
                <a:latin typeface="Showcard Gothic" panose="04020904020102020604" pitchFamily="82" charset="0"/>
              </a:rPr>
              <a:t>فقدان البيانات</a:t>
            </a:r>
            <a:r>
              <a:rPr lang="en-US" sz="1800" b="1" dirty="0">
                <a:latin typeface="Arial" panose="020B0604020202020204" pitchFamily="34" charset="0"/>
                <a:cs typeface="Arial" panose="020B0604020202020204" pitchFamily="34" charset="0"/>
              </a:rPr>
              <a:t>:</a:t>
            </a:r>
            <a:r>
              <a:rPr lang="en-US" sz="1800" b="1" dirty="0">
                <a:latin typeface="Showcard Gothic" panose="04020904020102020604" pitchFamily="82" charset="0"/>
              </a:rPr>
              <a:t>  </a:t>
            </a:r>
            <a:r>
              <a:rPr lang="ar-EG" sz="1800" dirty="0"/>
              <a:t>من الشائع جدًا أنه بمجرد قيام المهاجم باختراق النظام ، فإنه يحاول سرقة البيانات أو القيام بأي نوع من الأعمال التي قد تؤدي لاحقًا إلى فقدان البيانات.</a:t>
            </a:r>
          </a:p>
          <a:p>
            <a:pPr algn="r" rtl="1">
              <a:spcAft>
                <a:spcPts val="1200"/>
              </a:spcAft>
              <a:buClr>
                <a:srgbClr val="0099FF"/>
              </a:buClr>
              <a:buFont typeface="Wingdings" panose="05000000000000000000" pitchFamily="2" charset="2"/>
              <a:buChar char="§"/>
            </a:pPr>
            <a:r>
              <a:rPr lang="ar-EG" sz="1800" b="1" dirty="0">
                <a:latin typeface="Showcard Gothic" panose="04020904020102020604" pitchFamily="82" charset="0"/>
              </a:rPr>
              <a:t>الهجوم: من</a:t>
            </a:r>
            <a:r>
              <a:rPr lang="ar-EG" sz="1800" dirty="0"/>
              <a:t> الشائع جدًا أنه بالنسبة للمنظمات  الكبري بمجرد تعرضها للخطر فيفقد الأشخاص أو المتعاملين معها الثقة فيها من حيث الأمن بصفة عامة، أو أي من أصولها ، أو حماية أصولهم. </a:t>
            </a:r>
          </a:p>
          <a:p>
            <a:pPr algn="r" rtl="1">
              <a:spcAft>
                <a:spcPts val="1200"/>
              </a:spcAft>
              <a:buClr>
                <a:srgbClr val="0099FF"/>
              </a:buClr>
              <a:buFont typeface="Wingdings" panose="05000000000000000000" pitchFamily="2" charset="2"/>
              <a:buChar char="§"/>
            </a:pPr>
            <a:r>
              <a:rPr lang="ar-EG" sz="1800" dirty="0"/>
              <a:t> </a:t>
            </a:r>
            <a:r>
              <a:rPr lang="ar-EG" sz="1800" b="1" dirty="0">
                <a:latin typeface="Showcard Gothic" panose="04020904020102020604" pitchFamily="82" charset="0"/>
              </a:rPr>
              <a:t>إساءة استخدام الموارد: </a:t>
            </a:r>
            <a:r>
              <a:rPr lang="ar-EG" sz="1800" dirty="0"/>
              <a:t>في المؤسسة التي يسيء استخدام الموارد فيها ، ومن المعروف أيضًا أنه عندما يقوم المهاجم بخرق جهاز الضحية ، فإن أول شيء سيفعله هو إساءة استخدام المورد الذي يتم الوصول إليه.</a:t>
            </a:r>
            <a:endParaRPr lang="en-US" sz="1800" dirty="0"/>
          </a:p>
        </p:txBody>
      </p:sp>
      <p:pic>
        <p:nvPicPr>
          <p:cNvPr id="4" name="Picture 3">
            <a:extLst>
              <a:ext uri="{FF2B5EF4-FFF2-40B4-BE49-F238E27FC236}">
                <a16:creationId xmlns:a16="http://schemas.microsoft.com/office/drawing/2014/main" id="{C4723297-1463-454B-8B4D-9430CA933534}"/>
              </a:ext>
            </a:extLst>
          </p:cNvPr>
          <p:cNvPicPr>
            <a:picLocks noChangeAspect="1"/>
          </p:cNvPicPr>
          <p:nvPr/>
        </p:nvPicPr>
        <p:blipFill>
          <a:blip r:embed="rId3"/>
          <a:stretch>
            <a:fillRect/>
          </a:stretch>
        </p:blipFill>
        <p:spPr>
          <a:xfrm>
            <a:off x="581193" y="771138"/>
            <a:ext cx="1801789" cy="1861225"/>
          </a:xfrm>
          <a:prstGeom prst="rect">
            <a:avLst/>
          </a:prstGeom>
        </p:spPr>
      </p:pic>
    </p:spTree>
    <p:extLst>
      <p:ext uri="{BB962C8B-B14F-4D97-AF65-F5344CB8AC3E}">
        <p14:creationId xmlns:p14="http://schemas.microsoft.com/office/powerpoint/2010/main" val="22801781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5181600" y="1676399"/>
            <a:ext cx="6609316" cy="4433455"/>
          </a:xfrm>
        </p:spPr>
        <p:txBody>
          <a:bodyPr anchor="t">
            <a:normAutofit lnSpcReduction="10000"/>
          </a:bodyPr>
          <a:lstStyle/>
          <a:p>
            <a:pPr algn="r" rtl="1"/>
            <a:r>
              <a:rPr lang="ar-EG" sz="2000" b="0" i="0" dirty="0">
                <a:solidFill>
                  <a:srgbClr val="333333"/>
                </a:solidFill>
                <a:effectLst/>
                <a:latin typeface="CiscoSansTTLight"/>
              </a:rPr>
              <a:t>لا تقوم أجهزة الكمبيوتر الخاصة بك بتخزين البيانات الخاصة بك فقط. الآن أصبحت هذه الأجهزة البوابة إلى بياناتك وتوليد معلومات عنك.</a:t>
            </a:r>
          </a:p>
          <a:p>
            <a:pPr algn="r" rtl="1"/>
            <a:r>
              <a:rPr lang="ar-EG" sz="2000" b="0" i="0" dirty="0">
                <a:solidFill>
                  <a:srgbClr val="333333"/>
                </a:solidFill>
                <a:effectLst/>
                <a:latin typeface="CiscoSansTTLight"/>
              </a:rPr>
              <a:t>إنك تستخدم أجهزة الكمبيوتر الخاصة بك للوصول إلى البيانات. إذا كنت ترغب في:</a:t>
            </a:r>
          </a:p>
          <a:p>
            <a:pPr algn="r" rtl="1"/>
            <a:r>
              <a:rPr lang="ar-EG" sz="2000" b="0" i="0" dirty="0">
                <a:solidFill>
                  <a:srgbClr val="333333"/>
                </a:solidFill>
                <a:effectLst/>
                <a:latin typeface="CiscoSansTTLight"/>
              </a:rPr>
              <a:t> الحصول على نسخة رقمية من آخر كشف لبطاقة الائتمان              </a:t>
            </a:r>
            <a:r>
              <a:rPr lang="ar-EG" sz="2000" dirty="0">
                <a:solidFill>
                  <a:srgbClr val="333333"/>
                </a:solidFill>
                <a:latin typeface="CiscoSansTTLight"/>
              </a:rPr>
              <a:t>ا</a:t>
            </a:r>
            <a:r>
              <a:rPr lang="ar-EG" sz="2000" b="0" i="0" dirty="0">
                <a:solidFill>
                  <a:srgbClr val="333333"/>
                </a:solidFill>
                <a:effectLst/>
                <a:latin typeface="CiscoSansTTLight"/>
              </a:rPr>
              <a:t>لوصول إلى موقع ويب لمصدر بطاقة الائتمان.</a:t>
            </a:r>
          </a:p>
          <a:p>
            <a:pPr algn="r" rtl="1"/>
            <a:r>
              <a:rPr lang="ar-EG" sz="2000" b="0" i="0" dirty="0">
                <a:solidFill>
                  <a:srgbClr val="333333"/>
                </a:solidFill>
                <a:effectLst/>
                <a:latin typeface="CiscoSansTTLight"/>
              </a:rPr>
              <a:t> إذا كنت ترغب في دفع فاتورة               الوصول إلى موقع البنك الخاص بك لتحويل الأموال. ب</a:t>
            </a:r>
          </a:p>
          <a:p>
            <a:pPr algn="r" rtl="1"/>
            <a:r>
              <a:rPr lang="ar-EG" sz="2000" b="0" i="0" dirty="0">
                <a:solidFill>
                  <a:srgbClr val="333333"/>
                </a:solidFill>
                <a:effectLst/>
                <a:latin typeface="CiscoSansTTLight"/>
              </a:rPr>
              <a:t>الإضافة إلى السماح لك بالوصول إلى معلوماتك                    يمكن لأجهزة الكمبيوتر أيضًا إنشاء معلومات عنك.</a:t>
            </a:r>
          </a:p>
          <a:p>
            <a:pPr algn="r" rtl="1"/>
            <a:r>
              <a:rPr lang="ar-EG" sz="2000" b="0" i="0" dirty="0">
                <a:solidFill>
                  <a:srgbClr val="333333"/>
                </a:solidFill>
                <a:effectLst/>
                <a:latin typeface="CiscoSansTTLight"/>
              </a:rPr>
              <a:t>مع توفر كل هذه المعلومات عنك على شبكة الإنترنت، أصبحت بياناتك الشخصية متاحة للمتسللين.</a:t>
            </a:r>
          </a:p>
          <a:p>
            <a:pPr marL="0" indent="0" algn="r" rtl="1">
              <a:lnSpc>
                <a:spcPct val="150000"/>
              </a:lnSpc>
              <a:buNone/>
            </a:pPr>
            <a:endParaRPr lang="ar-EG" sz="1800" b="1" dirty="0">
              <a:solidFill>
                <a:srgbClr val="333333"/>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3580BBB0-5188-4201-9521-1AAB91E88734}"/>
              </a:ext>
            </a:extLst>
          </p:cNvPr>
          <p:cNvSpPr>
            <a:spLocks noGrp="1"/>
          </p:cNvSpPr>
          <p:nvPr>
            <p:ph type="title"/>
          </p:nvPr>
        </p:nvSpPr>
        <p:spPr>
          <a:xfrm>
            <a:off x="5680364" y="928254"/>
            <a:ext cx="6234546" cy="560840"/>
          </a:xfrm>
        </p:spPr>
        <p:txBody>
          <a:bodyPr>
            <a:normAutofit fontScale="90000"/>
          </a:bodyPr>
          <a:lstStyle/>
          <a:p>
            <a:pPr algn="r" rtl="1"/>
            <a:r>
              <a:rPr lang="ar-EG" sz="4800" dirty="0">
                <a:solidFill>
                  <a:srgbClr val="0099FF"/>
                </a:solidFill>
                <a:cs typeface="PT Bold Heading" panose="00000400000000000000" pitchFamily="2" charset="-78"/>
              </a:rPr>
              <a:t>أجهزة الكمبيوتر الخاصة بك:</a:t>
            </a:r>
            <a:endParaRPr lang="en-US" sz="4800" dirty="0">
              <a:solidFill>
                <a:srgbClr val="0099FF"/>
              </a:solidFill>
              <a:cs typeface="PT Bold Heading" panose="00000400000000000000" pitchFamily="2" charset="-78"/>
            </a:endParaRPr>
          </a:p>
        </p:txBody>
      </p:sp>
      <p:sp>
        <p:nvSpPr>
          <p:cNvPr id="6" name="Arrow: Left 5">
            <a:extLst>
              <a:ext uri="{FF2B5EF4-FFF2-40B4-BE49-F238E27FC236}">
                <a16:creationId xmlns:a16="http://schemas.microsoft.com/office/drawing/2014/main" id="{402C1960-66D7-4DEE-81F6-BBCF43B46E94}"/>
              </a:ext>
            </a:extLst>
          </p:cNvPr>
          <p:cNvSpPr/>
          <p:nvPr/>
        </p:nvSpPr>
        <p:spPr>
          <a:xfrm flipV="1">
            <a:off x="6885711" y="2964871"/>
            <a:ext cx="387926" cy="180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E2B998C-0180-4FDC-B9A1-17617A80C891}"/>
              </a:ext>
            </a:extLst>
          </p:cNvPr>
          <p:cNvSpPr/>
          <p:nvPr/>
        </p:nvSpPr>
        <p:spPr>
          <a:xfrm flipV="1">
            <a:off x="8894619" y="3719944"/>
            <a:ext cx="457199" cy="1731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F23078A0-CCA8-462C-97FC-A845BAC60FC9}"/>
              </a:ext>
            </a:extLst>
          </p:cNvPr>
          <p:cNvSpPr/>
          <p:nvPr/>
        </p:nvSpPr>
        <p:spPr>
          <a:xfrm flipV="1">
            <a:off x="7592292" y="4468091"/>
            <a:ext cx="457199" cy="1731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4174AF8-46B2-4971-8C43-4F3EAB8D21FE}"/>
              </a:ext>
            </a:extLst>
          </p:cNvPr>
          <p:cNvPicPr>
            <a:picLocks noChangeAspect="1"/>
          </p:cNvPicPr>
          <p:nvPr/>
        </p:nvPicPr>
        <p:blipFill>
          <a:blip r:embed="rId2"/>
          <a:stretch>
            <a:fillRect/>
          </a:stretch>
        </p:blipFill>
        <p:spPr>
          <a:xfrm>
            <a:off x="805295" y="1208674"/>
            <a:ext cx="4069773" cy="4667250"/>
          </a:xfrm>
          <a:prstGeom prst="rect">
            <a:avLst/>
          </a:prstGeom>
        </p:spPr>
      </p:pic>
    </p:spTree>
    <p:extLst>
      <p:ext uri="{BB962C8B-B14F-4D97-AF65-F5344CB8AC3E}">
        <p14:creationId xmlns:p14="http://schemas.microsoft.com/office/powerpoint/2010/main" val="410482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BF99-4427-4EFC-9B93-1B636871678D}"/>
              </a:ext>
            </a:extLst>
          </p:cNvPr>
          <p:cNvSpPr>
            <a:spLocks noGrp="1"/>
          </p:cNvSpPr>
          <p:nvPr>
            <p:ph type="title"/>
          </p:nvPr>
        </p:nvSpPr>
        <p:spPr>
          <a:xfrm>
            <a:off x="468651" y="2385482"/>
            <a:ext cx="11029616" cy="1043518"/>
          </a:xfrm>
        </p:spPr>
        <p:txBody>
          <a:bodyPr anchor="ctr">
            <a:normAutofit/>
          </a:bodyPr>
          <a:lstStyle/>
          <a:p>
            <a:pPr algn="ctr"/>
            <a:r>
              <a:rPr lang="ar-EG" sz="4800" b="1" dirty="0">
                <a:solidFill>
                  <a:schemeClr val="bg1"/>
                </a:solidFill>
                <a:cs typeface="PT Bold Heading" panose="00000400000000000000" pitchFamily="2" charset="-78"/>
              </a:rPr>
              <a:t>البيانات المؤسسية</a:t>
            </a:r>
            <a:endParaRPr lang="en-US" sz="4800" b="1" dirty="0">
              <a:solidFill>
                <a:schemeClr val="bg1"/>
              </a:solidFill>
              <a:cs typeface="PT Bold Heading" panose="00000400000000000000" pitchFamily="2" charset="-78"/>
            </a:endParaRPr>
          </a:p>
        </p:txBody>
      </p:sp>
    </p:spTree>
    <p:extLst>
      <p:ext uri="{BB962C8B-B14F-4D97-AF65-F5344CB8AC3E}">
        <p14:creationId xmlns:p14="http://schemas.microsoft.com/office/powerpoint/2010/main" val="195375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581192" y="702156"/>
            <a:ext cx="11029616" cy="918826"/>
          </a:xfrm>
        </p:spPr>
        <p:txBody>
          <a:bodyPr>
            <a:normAutofit/>
          </a:bodyPr>
          <a:lstStyle/>
          <a:p>
            <a:pPr algn="r" rtl="1"/>
            <a:r>
              <a:rPr lang="ar-EG" dirty="0">
                <a:solidFill>
                  <a:srgbClr val="0099FF"/>
                </a:solidFill>
                <a:latin typeface="CiscoSansTTThin"/>
                <a:cs typeface="PT Bold Heading" panose="00000400000000000000" pitchFamily="2" charset="-78"/>
              </a:rPr>
              <a:t>أنواع البيانات المؤسسية:</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899846" y="1921306"/>
            <a:ext cx="11029615" cy="1046978"/>
          </a:xfrm>
        </p:spPr>
        <p:txBody>
          <a:bodyPr anchor="t">
            <a:noAutofit/>
          </a:bodyPr>
          <a:lstStyle/>
          <a:p>
            <a:pPr marL="0" indent="0" algn="r" rtl="1">
              <a:lnSpc>
                <a:spcPct val="100000"/>
              </a:lnSpc>
              <a:buNone/>
            </a:pPr>
            <a:r>
              <a:rPr lang="ar-EG" sz="2000" b="1" u="heavy" dirty="0">
                <a:solidFill>
                  <a:srgbClr val="333333"/>
                </a:solidFill>
                <a:uFill>
                  <a:solidFill>
                    <a:srgbClr val="0099FF"/>
                  </a:solidFill>
                </a:uFill>
                <a:latin typeface="Arial" panose="020B0604020202020204" pitchFamily="34" charset="0"/>
                <a:cs typeface="Arial" panose="020B0604020202020204" pitchFamily="34" charset="0"/>
              </a:rPr>
              <a:t>البيانات التقليدية:</a:t>
            </a:r>
          </a:p>
          <a:p>
            <a:pPr marL="0" indent="0" algn="r" rtl="1">
              <a:lnSpc>
                <a:spcPct val="100000"/>
              </a:lnSpc>
              <a:buNone/>
            </a:pPr>
            <a:r>
              <a:rPr lang="ar-EG" sz="2000" dirty="0">
                <a:solidFill>
                  <a:srgbClr val="333333"/>
                </a:solidFill>
                <a:uFill>
                  <a:solidFill>
                    <a:srgbClr val="0099FF"/>
                  </a:solidFill>
                </a:uFill>
                <a:latin typeface="Arial" panose="020B0604020202020204" pitchFamily="34" charset="0"/>
                <a:cs typeface="Arial" panose="020B0604020202020204" pitchFamily="34" charset="0"/>
              </a:rPr>
              <a:t>تشمل بيانات الشركة معلومات الموظفين والملكية الفكرية والبيانات المالية. </a:t>
            </a:r>
          </a:p>
        </p:txBody>
      </p:sp>
      <p:sp>
        <p:nvSpPr>
          <p:cNvPr id="5" name="TextBox 4">
            <a:extLst>
              <a:ext uri="{FF2B5EF4-FFF2-40B4-BE49-F238E27FC236}">
                <a16:creationId xmlns:a16="http://schemas.microsoft.com/office/drawing/2014/main" id="{F2E348CC-A221-462F-BC51-DFC408122ECD}"/>
              </a:ext>
            </a:extLst>
          </p:cNvPr>
          <p:cNvSpPr txBox="1"/>
          <p:nvPr/>
        </p:nvSpPr>
        <p:spPr>
          <a:xfrm>
            <a:off x="478302" y="3265091"/>
            <a:ext cx="11451159" cy="2985433"/>
          </a:xfrm>
          <a:prstGeom prst="rect">
            <a:avLst/>
          </a:prstGeom>
          <a:noFill/>
        </p:spPr>
        <p:txBody>
          <a:bodyPr wrap="square">
            <a:spAutoFit/>
          </a:bodyPr>
          <a:lstStyle/>
          <a:p>
            <a:pPr algn="r" rtl="1"/>
            <a:r>
              <a:rPr lang="ar-EG" sz="2000" b="1" u="heavy" dirty="0">
                <a:solidFill>
                  <a:srgbClr val="333333"/>
                </a:solidFill>
                <a:uFill>
                  <a:solidFill>
                    <a:srgbClr val="0099FF"/>
                  </a:solidFill>
                </a:uFill>
                <a:latin typeface="Arial" panose="020B0604020202020204" pitchFamily="34" charset="0"/>
                <a:cs typeface="Arial" panose="020B0604020202020204" pitchFamily="34" charset="0"/>
              </a:rPr>
              <a:t>إنترنت الأشياء والبيانات الضخمة:</a:t>
            </a:r>
          </a:p>
          <a:p>
            <a:pPr algn="just" rtl="1">
              <a:lnSpc>
                <a:spcPct val="150000"/>
              </a:lnSpc>
            </a:pPr>
            <a:r>
              <a:rPr lang="ar-EG" sz="2000" dirty="0">
                <a:solidFill>
                  <a:srgbClr val="333333"/>
                </a:solidFill>
                <a:uFill>
                  <a:solidFill>
                    <a:srgbClr val="0099FF"/>
                  </a:solidFill>
                </a:uFill>
                <a:latin typeface="Arial" panose="020B0604020202020204" pitchFamily="34" charset="0"/>
                <a:cs typeface="Arial" panose="020B0604020202020204" pitchFamily="34" charset="0"/>
              </a:rPr>
              <a:t>مع ظهور "إنترنت الأشياء" </a:t>
            </a:r>
            <a:r>
              <a:rPr lang="en-US" sz="2000" dirty="0">
                <a:solidFill>
                  <a:srgbClr val="333333"/>
                </a:solidFill>
                <a:uFill>
                  <a:solidFill>
                    <a:srgbClr val="0099FF"/>
                  </a:solidFill>
                </a:uFill>
                <a:latin typeface="Arial" panose="020B0604020202020204" pitchFamily="34" charset="0"/>
                <a:cs typeface="Arial" panose="020B0604020202020204" pitchFamily="34" charset="0"/>
              </a:rPr>
              <a:t> IOT </a:t>
            </a:r>
            <a:r>
              <a:rPr lang="ar-EG" sz="2000" dirty="0">
                <a:solidFill>
                  <a:srgbClr val="333333"/>
                </a:solidFill>
                <a:uFill>
                  <a:solidFill>
                    <a:srgbClr val="0099FF"/>
                  </a:solidFill>
                </a:uFill>
                <a:latin typeface="Arial" panose="020B0604020202020204" pitchFamily="34" charset="0"/>
                <a:cs typeface="Arial" panose="020B0604020202020204" pitchFamily="34" charset="0"/>
              </a:rPr>
              <a:t>يوجد الكثير من البيانات لإدارة وتأمين. إنترنت الأشياء عبارة عن شبكة كبيرة من الأشياء المادية، مثل المستشعرات والأجهزة التي تمتد إلى ما بعد شبكة الكمبيوتر التقليدية. كل هذه الاتصالات، بالإضافة إلى حقيقة أننا قمنا بتوسيع سعة التخزين وخدمات التخزين من خلال السحابة والافتراضية، تؤدي إلى نمو هائل للبيانات. لقد خلقت هذه البيانات مجالًا جديدًا للاهتمام بالتكنولوجيا والأعمال يدعى "البيانات الضخمة". ومع سرعة وحجم وتنوع البيانات الناتجة عن إنترنت الأشياء والعمليات اليومية للأعمال، فإن سرية هذه البيانات وسلامتها وتوافرها أمر حيوي لبقاء المنظمة.</a:t>
            </a:r>
          </a:p>
          <a:p>
            <a:endParaRPr lang="ar-EG" dirty="0"/>
          </a:p>
        </p:txBody>
      </p:sp>
    </p:spTree>
    <p:extLst>
      <p:ext uri="{BB962C8B-B14F-4D97-AF65-F5344CB8AC3E}">
        <p14:creationId xmlns:p14="http://schemas.microsoft.com/office/powerpoint/2010/main" val="193209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789010" y="702155"/>
            <a:ext cx="11029616" cy="918826"/>
          </a:xfrm>
        </p:spPr>
        <p:txBody>
          <a:bodyPr>
            <a:normAutofit/>
          </a:bodyPr>
          <a:lstStyle/>
          <a:p>
            <a:pPr algn="r" rtl="1"/>
            <a:r>
              <a:rPr lang="ar-EG" dirty="0">
                <a:solidFill>
                  <a:srgbClr val="0099FF"/>
                </a:solidFill>
                <a:latin typeface="CiscoSansTTThin"/>
                <a:cs typeface="PT Bold Heading" panose="00000400000000000000" pitchFamily="2" charset="-78"/>
              </a:rPr>
              <a:t>السرية والسلامة والتوفر:</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899846" y="1921305"/>
            <a:ext cx="11029615" cy="1343785"/>
          </a:xfrm>
        </p:spPr>
        <p:txBody>
          <a:bodyPr anchor="t">
            <a:noAutofit/>
          </a:bodyPr>
          <a:lstStyle/>
          <a:p>
            <a:pPr marL="0" indent="0" algn="r" rtl="1">
              <a:lnSpc>
                <a:spcPct val="100000"/>
              </a:lnSpc>
              <a:buNone/>
            </a:pPr>
            <a:r>
              <a:rPr lang="ar-EG" sz="2000" b="1" u="heavy" dirty="0">
                <a:solidFill>
                  <a:srgbClr val="333333"/>
                </a:solidFill>
                <a:uFill>
                  <a:solidFill>
                    <a:srgbClr val="0099FF"/>
                  </a:solidFill>
                </a:uFill>
                <a:latin typeface="Arial" panose="020B0604020202020204" pitchFamily="34" charset="0"/>
                <a:cs typeface="Arial" panose="020B0604020202020204" pitchFamily="34" charset="0"/>
              </a:rPr>
              <a:t>السرية أو الخصوصية:</a:t>
            </a:r>
          </a:p>
          <a:p>
            <a:pPr marL="0" indent="0" algn="r" rtl="1">
              <a:lnSpc>
                <a:spcPct val="100000"/>
              </a:lnSpc>
              <a:buNone/>
            </a:pPr>
            <a:r>
              <a:rPr lang="ar-EG" sz="2000" dirty="0">
                <a:solidFill>
                  <a:srgbClr val="333333"/>
                </a:solidFill>
                <a:uFill>
                  <a:solidFill>
                    <a:srgbClr val="0099FF"/>
                  </a:solidFill>
                </a:uFill>
                <a:latin typeface="Arial" panose="020B0604020202020204" pitchFamily="34" charset="0"/>
                <a:cs typeface="Arial" panose="020B0604020202020204" pitchFamily="34" charset="0"/>
              </a:rPr>
              <a:t>يجب على سياسات الشركة تقييد الوصول إلى المعلومات بالنسبة إلى الموظفين المصرح لهم والتأكد من أن الأفراد المصرح لهم فقط هم من يشاهدون هذه البيانات. قد تتم تجزئة البيانات وفقًا لمستوى الأمان أو مستوى حساسية المعلومات.</a:t>
            </a:r>
          </a:p>
        </p:txBody>
      </p:sp>
      <p:sp>
        <p:nvSpPr>
          <p:cNvPr id="5" name="TextBox 4">
            <a:extLst>
              <a:ext uri="{FF2B5EF4-FFF2-40B4-BE49-F238E27FC236}">
                <a16:creationId xmlns:a16="http://schemas.microsoft.com/office/drawing/2014/main" id="{F2E348CC-A221-462F-BC51-DFC408122ECD}"/>
              </a:ext>
            </a:extLst>
          </p:cNvPr>
          <p:cNvSpPr txBox="1"/>
          <p:nvPr/>
        </p:nvSpPr>
        <p:spPr>
          <a:xfrm>
            <a:off x="478302" y="3265091"/>
            <a:ext cx="11451159" cy="1284967"/>
          </a:xfrm>
          <a:prstGeom prst="rect">
            <a:avLst/>
          </a:prstGeom>
          <a:noFill/>
        </p:spPr>
        <p:txBody>
          <a:bodyPr wrap="square">
            <a:spAutoFit/>
          </a:bodyPr>
          <a:lstStyle/>
          <a:p>
            <a:pPr algn="r" rtl="1"/>
            <a:r>
              <a:rPr lang="ar-EG" sz="2000" b="1" u="heavy" dirty="0">
                <a:solidFill>
                  <a:srgbClr val="333333"/>
                </a:solidFill>
                <a:uFill>
                  <a:solidFill>
                    <a:srgbClr val="0099FF"/>
                  </a:solidFill>
                </a:uFill>
                <a:latin typeface="Arial" panose="020B0604020202020204" pitchFamily="34" charset="0"/>
                <a:cs typeface="Arial" panose="020B0604020202020204" pitchFamily="34" charset="0"/>
              </a:rPr>
              <a:t>مثل:</a:t>
            </a:r>
          </a:p>
          <a:p>
            <a:pPr algn="just" rtl="1">
              <a:lnSpc>
                <a:spcPct val="150000"/>
              </a:lnSpc>
            </a:pPr>
            <a:r>
              <a:rPr lang="ar-EG" sz="2000" dirty="0">
                <a:solidFill>
                  <a:srgbClr val="333333"/>
                </a:solidFill>
                <a:uFill>
                  <a:solidFill>
                    <a:srgbClr val="0099FF"/>
                  </a:solidFill>
                </a:uFill>
                <a:latin typeface="Arial" panose="020B0604020202020204" pitchFamily="34" charset="0"/>
                <a:cs typeface="Arial" panose="020B0604020202020204" pitchFamily="34" charset="0"/>
              </a:rPr>
              <a:t>لا يجب على مطور برامج </a:t>
            </a:r>
            <a:r>
              <a:rPr lang="en-US" sz="2000" dirty="0">
                <a:solidFill>
                  <a:srgbClr val="333333"/>
                </a:solidFill>
                <a:uFill>
                  <a:solidFill>
                    <a:srgbClr val="0099FF"/>
                  </a:solidFill>
                </a:uFill>
                <a:latin typeface="Arial" panose="020B0604020202020204" pitchFamily="34" charset="0"/>
                <a:cs typeface="Arial" panose="020B0604020202020204" pitchFamily="34" charset="0"/>
              </a:rPr>
              <a:t>Java </a:t>
            </a:r>
            <a:r>
              <a:rPr lang="ar-EG" sz="2000" dirty="0">
                <a:solidFill>
                  <a:srgbClr val="333333"/>
                </a:solidFill>
                <a:uFill>
                  <a:solidFill>
                    <a:srgbClr val="0099FF"/>
                  </a:solidFill>
                </a:uFill>
                <a:latin typeface="Arial" panose="020B0604020202020204" pitchFamily="34" charset="0"/>
                <a:cs typeface="Arial" panose="020B0604020202020204" pitchFamily="34" charset="0"/>
              </a:rPr>
              <a:t>الوصول إلى المعلومات الشخصية لجميع الموظفين. علاوة على ذلك، يجب على الموظفين تلقي التدريب لفهم أفضل الممارسات في حماية المعلومات الحساسة لحماية أنفسهم والشركة من الهجمات.</a:t>
            </a:r>
            <a:endParaRPr lang="ar-EG" dirty="0"/>
          </a:p>
        </p:txBody>
      </p:sp>
      <p:sp>
        <p:nvSpPr>
          <p:cNvPr id="6" name="Content Placeholder 2">
            <a:extLst>
              <a:ext uri="{FF2B5EF4-FFF2-40B4-BE49-F238E27FC236}">
                <a16:creationId xmlns:a16="http://schemas.microsoft.com/office/drawing/2014/main" id="{7F6943D5-3D55-467F-AECC-9EF6D7E3D295}"/>
              </a:ext>
            </a:extLst>
          </p:cNvPr>
          <p:cNvSpPr txBox="1">
            <a:spLocks/>
          </p:cNvSpPr>
          <p:nvPr/>
        </p:nvSpPr>
        <p:spPr>
          <a:xfrm>
            <a:off x="899846" y="4850382"/>
            <a:ext cx="11029615" cy="719145"/>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rtl="1">
              <a:lnSpc>
                <a:spcPct val="100000"/>
              </a:lnSpc>
              <a:buFont typeface="Wingdings 2" panose="05020102010507070707" pitchFamily="18" charset="2"/>
              <a:buNone/>
            </a:pPr>
            <a:r>
              <a:rPr lang="ar-EG" sz="2000" b="1" u="heavy" dirty="0">
                <a:solidFill>
                  <a:srgbClr val="333333"/>
                </a:solidFill>
                <a:uFill>
                  <a:solidFill>
                    <a:srgbClr val="0099FF"/>
                  </a:solidFill>
                </a:uFill>
                <a:latin typeface="Arial" panose="020B0604020202020204" pitchFamily="34" charset="0"/>
                <a:cs typeface="Arial" panose="020B0604020202020204" pitchFamily="34" charset="0"/>
              </a:rPr>
              <a:t>تتضمن طرق ضمان السرية تشفير البيانات، ومعرف اسم المستخدم وكلمة المرور، والمصادقة الثنائية، وتقليل تعرض المعلومات الحساسة للخطر.</a:t>
            </a:r>
            <a:endParaRPr lang="ar-EG" sz="2000"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11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789010" y="702155"/>
            <a:ext cx="11029616" cy="918826"/>
          </a:xfrm>
        </p:spPr>
        <p:txBody>
          <a:bodyPr>
            <a:normAutofit/>
          </a:bodyPr>
          <a:lstStyle/>
          <a:p>
            <a:pPr algn="r" rtl="1"/>
            <a:r>
              <a:rPr lang="ar-EG" dirty="0">
                <a:solidFill>
                  <a:srgbClr val="0099FF"/>
                </a:solidFill>
                <a:latin typeface="CiscoSansTTThin"/>
                <a:cs typeface="PT Bold Heading" panose="00000400000000000000" pitchFamily="2" charset="-78"/>
              </a:rPr>
              <a:t>السرية والسلامة والتوفر:</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899846" y="1921304"/>
            <a:ext cx="11029615" cy="2082659"/>
          </a:xfrm>
        </p:spPr>
        <p:txBody>
          <a:bodyPr anchor="t">
            <a:noAutofit/>
          </a:bodyPr>
          <a:lstStyle/>
          <a:p>
            <a:pPr marL="0" indent="0" algn="r" rtl="1">
              <a:lnSpc>
                <a:spcPct val="100000"/>
              </a:lnSpc>
              <a:buNone/>
            </a:pPr>
            <a:r>
              <a:rPr lang="ar-EG" sz="2000" b="1" u="heavy" dirty="0">
                <a:solidFill>
                  <a:srgbClr val="333333"/>
                </a:solidFill>
                <a:uFill>
                  <a:solidFill>
                    <a:srgbClr val="0099FF"/>
                  </a:solidFill>
                </a:uFill>
                <a:latin typeface="Arial" panose="020B0604020202020204" pitchFamily="34" charset="0"/>
                <a:cs typeface="Arial" panose="020B0604020202020204" pitchFamily="34" charset="0"/>
              </a:rPr>
              <a:t>السلامة:</a:t>
            </a:r>
          </a:p>
          <a:p>
            <a:pPr marL="0" indent="0" algn="just" rtl="1">
              <a:lnSpc>
                <a:spcPct val="100000"/>
              </a:lnSpc>
              <a:buNone/>
            </a:pPr>
            <a:r>
              <a:rPr lang="ar-EG" sz="2000" dirty="0">
                <a:solidFill>
                  <a:srgbClr val="333333"/>
                </a:solidFill>
                <a:uFill>
                  <a:solidFill>
                    <a:srgbClr val="0099FF"/>
                  </a:solidFill>
                </a:uFill>
                <a:latin typeface="Arial" panose="020B0604020202020204" pitchFamily="34" charset="0"/>
                <a:cs typeface="Arial" panose="020B0604020202020204" pitchFamily="34" charset="0"/>
              </a:rPr>
              <a:t>تعتبر السلامة هي دقة واتساق وموثوقية البيانات خلال دورة حياتها بالكامل. يجب أن تظل البيانات دون تغيير أثناء النقل ولا تتغير بواسطة كيانات غير مصرح بها. يمكن لأذونات الملفات والتحكم في وصول المستخدم منع الوصول غير المصرح به. يمكن استخدام التحكم في الإصدار لمنع التغييرات غير المقصودة بواسطة المستخدمين المصرح لهم. يجب أن تكون النسخ الاحتياطية متوفرة لاستعادة أي بيانات تالفة، ويمكن استخدام تجزئة المجموع الاختباري للتحقق من تكامل البيانات أثناء النقل.</a:t>
            </a:r>
          </a:p>
        </p:txBody>
      </p:sp>
      <p:sp>
        <p:nvSpPr>
          <p:cNvPr id="7" name="TextBox 6">
            <a:extLst>
              <a:ext uri="{FF2B5EF4-FFF2-40B4-BE49-F238E27FC236}">
                <a16:creationId xmlns:a16="http://schemas.microsoft.com/office/drawing/2014/main" id="{B95827EA-A60D-4A8C-B8CA-17E88EFFECB4}"/>
              </a:ext>
            </a:extLst>
          </p:cNvPr>
          <p:cNvSpPr txBox="1"/>
          <p:nvPr/>
        </p:nvSpPr>
        <p:spPr>
          <a:xfrm>
            <a:off x="1122218" y="4304286"/>
            <a:ext cx="10807243" cy="1631216"/>
          </a:xfrm>
          <a:prstGeom prst="rect">
            <a:avLst/>
          </a:prstGeom>
          <a:noFill/>
        </p:spPr>
        <p:txBody>
          <a:bodyPr wrap="square">
            <a:spAutoFit/>
          </a:bodyPr>
          <a:lstStyle/>
          <a:p>
            <a:pPr algn="r" rtl="1"/>
            <a:r>
              <a:rPr lang="ar-EG" sz="2000" b="1" u="heavy" dirty="0">
                <a:solidFill>
                  <a:srgbClr val="333333"/>
                </a:solidFill>
                <a:uFill>
                  <a:solidFill>
                    <a:srgbClr val="0099FF"/>
                  </a:solidFill>
                </a:uFill>
                <a:latin typeface="Arial" panose="020B0604020202020204" pitchFamily="34" charset="0"/>
                <a:cs typeface="Arial" panose="020B0604020202020204" pitchFamily="34" charset="0"/>
              </a:rPr>
              <a:t>التوفر:</a:t>
            </a:r>
          </a:p>
          <a:p>
            <a:pPr algn="just" rtl="1"/>
            <a:r>
              <a:rPr lang="ar-EG" sz="2000" dirty="0">
                <a:solidFill>
                  <a:srgbClr val="333333"/>
                </a:solidFill>
                <a:uFill>
                  <a:solidFill>
                    <a:srgbClr val="0099FF"/>
                  </a:solidFill>
                </a:uFill>
                <a:latin typeface="Arial" panose="020B0604020202020204" pitchFamily="34" charset="0"/>
                <a:cs typeface="Arial" panose="020B0604020202020204" pitchFamily="34" charset="0"/>
              </a:rPr>
              <a:t>الحفاظ على المعدات، وإجراء إصلاحات الأجهزة، والحفاظ على تحديث أنظمة التشغيل والبرامج، وإنشاء نسخ احتياطية تضمن توفر الشبكة والبيانات للمستخدمين المعتمدين. يجب أن تكون الخطط جاهزة للتعافي بسرعة من الكوارث الطبيعية أو الكوارث التي من صنع الإنسان. المعدات أو البرامج الأمنية، مثل الجدران النارية، تحميك من التوقف بسبب هجمات مثل حجب الخدمة ‎(</a:t>
            </a:r>
            <a:r>
              <a:rPr lang="en-US" sz="2000" dirty="0">
                <a:solidFill>
                  <a:srgbClr val="333333"/>
                </a:solidFill>
                <a:uFill>
                  <a:solidFill>
                    <a:srgbClr val="0099FF"/>
                  </a:solidFill>
                </a:uFill>
                <a:latin typeface="Arial" panose="020B0604020202020204" pitchFamily="34" charset="0"/>
                <a:cs typeface="Arial" panose="020B0604020202020204" pitchFamily="34" charset="0"/>
              </a:rPr>
              <a:t>DoS)‎. </a:t>
            </a:r>
            <a:r>
              <a:rPr lang="ar-EG" sz="2000" dirty="0">
                <a:solidFill>
                  <a:srgbClr val="333333"/>
                </a:solidFill>
                <a:uFill>
                  <a:solidFill>
                    <a:srgbClr val="0099FF"/>
                  </a:solidFill>
                </a:uFill>
                <a:latin typeface="Arial" panose="020B0604020202020204" pitchFamily="34" charset="0"/>
                <a:cs typeface="Arial" panose="020B0604020202020204" pitchFamily="34" charset="0"/>
              </a:rPr>
              <a:t>يحدث حجب الخدمة عندما يحاول أحد المهاجمين إرباك الموارد بحيث لا تتوفر الخدمات للمستخدمين.</a:t>
            </a:r>
            <a:endParaRPr lang="en-US" sz="2000"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90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789010" y="702155"/>
            <a:ext cx="11029616" cy="800824"/>
          </a:xfrm>
        </p:spPr>
        <p:txBody>
          <a:bodyPr>
            <a:normAutofit/>
          </a:bodyPr>
          <a:lstStyle/>
          <a:p>
            <a:pPr algn="r" rtl="1"/>
            <a:r>
              <a:rPr lang="ar-EG" dirty="0">
                <a:solidFill>
                  <a:srgbClr val="0099FF"/>
                </a:solidFill>
                <a:latin typeface="CiscoSansTTThin"/>
                <a:cs typeface="PT Bold Heading" panose="00000400000000000000" pitchFamily="2" charset="-78"/>
              </a:rPr>
              <a:t>عواقب الاختراق الأمني</a:t>
            </a:r>
            <a:r>
              <a:rPr lang="ar-AE" dirty="0">
                <a:solidFill>
                  <a:srgbClr val="0099FF"/>
                </a:solidFill>
                <a:latin typeface="CiscoSansTTThin"/>
                <a:cs typeface="PT Bold Heading" panose="00000400000000000000" pitchFamily="2" charset="-78"/>
              </a:rPr>
              <a:t>:</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899846" y="1921304"/>
            <a:ext cx="11029615" cy="1893951"/>
          </a:xfrm>
        </p:spPr>
        <p:txBody>
          <a:bodyPr anchor="t">
            <a:noAutofit/>
          </a:bodyPr>
          <a:lstStyle/>
          <a:p>
            <a:pPr marL="0" indent="0" algn="r" rtl="1">
              <a:lnSpc>
                <a:spcPct val="100000"/>
              </a:lnSpc>
              <a:buNone/>
            </a:pPr>
            <a:r>
              <a:rPr lang="ar-AE" sz="1800" b="1" u="heavy" dirty="0">
                <a:solidFill>
                  <a:srgbClr val="333333"/>
                </a:solidFill>
                <a:uFill>
                  <a:solidFill>
                    <a:srgbClr val="0099FF"/>
                  </a:solidFill>
                </a:uFill>
                <a:latin typeface="Arial" panose="020B0604020202020204" pitchFamily="34" charset="0"/>
                <a:cs typeface="Arial" panose="020B0604020202020204" pitchFamily="34" charset="0"/>
              </a:rPr>
              <a:t>أسباب عدم قدرة المؤسسات علي منع أي هجوم الكتروني</a:t>
            </a:r>
            <a:r>
              <a:rPr lang="ar-EG" sz="1800" b="1" u="heavy" dirty="0">
                <a:solidFill>
                  <a:srgbClr val="333333"/>
                </a:solidFill>
                <a:uFill>
                  <a:solidFill>
                    <a:srgbClr val="0099FF"/>
                  </a:solidFill>
                </a:uFill>
                <a:latin typeface="Arial" panose="020B0604020202020204" pitchFamily="34" charset="0"/>
                <a:cs typeface="Arial" panose="020B0604020202020204" pitchFamily="34" charset="0"/>
              </a:rPr>
              <a:t>:</a:t>
            </a:r>
          </a:p>
          <a:p>
            <a:pPr marL="0" indent="0" algn="just" rtl="1">
              <a:lnSpc>
                <a:spcPct val="100000"/>
              </a:lnSpc>
              <a:buNone/>
            </a:pPr>
            <a:r>
              <a:rPr lang="ar-EG" sz="1800" dirty="0">
                <a:solidFill>
                  <a:srgbClr val="333333"/>
                </a:solidFill>
                <a:uFill>
                  <a:solidFill>
                    <a:srgbClr val="0099FF"/>
                  </a:solidFill>
                </a:uFill>
                <a:latin typeface="Arial" panose="020B0604020202020204" pitchFamily="34" charset="0"/>
                <a:cs typeface="Arial" panose="020B0604020202020204" pitchFamily="34" charset="0"/>
              </a:rPr>
              <a:t>يمكن أن تكون الخبرة اللازمة لإعداد وصيانة الشبكة الآمنة مكلفة. </a:t>
            </a:r>
            <a:endParaRPr lang="ar-AE" sz="1800" dirty="0">
              <a:solidFill>
                <a:srgbClr val="333333"/>
              </a:solidFill>
              <a:uFill>
                <a:solidFill>
                  <a:srgbClr val="0099FF"/>
                </a:solidFill>
              </a:uFill>
              <a:latin typeface="Arial" panose="020B0604020202020204" pitchFamily="34" charset="0"/>
              <a:cs typeface="Arial" panose="020B0604020202020204" pitchFamily="34" charset="0"/>
            </a:endParaRPr>
          </a:p>
          <a:p>
            <a:pPr marL="0" indent="0" algn="just" rtl="1">
              <a:lnSpc>
                <a:spcPct val="100000"/>
              </a:lnSpc>
              <a:buNone/>
            </a:pPr>
            <a:r>
              <a:rPr lang="ar-EG" sz="1800" dirty="0">
                <a:solidFill>
                  <a:srgbClr val="333333"/>
                </a:solidFill>
                <a:uFill>
                  <a:solidFill>
                    <a:srgbClr val="0099FF"/>
                  </a:solidFill>
                </a:uFill>
                <a:latin typeface="Arial" panose="020B0604020202020204" pitchFamily="34" charset="0"/>
                <a:cs typeface="Arial" panose="020B0604020202020204" pitchFamily="34" charset="0"/>
              </a:rPr>
              <a:t>سيستمر المهاجمون دائمًا في العثور على طرق جديدة لاستهداف الشبكات.</a:t>
            </a:r>
            <a:endParaRPr lang="ar-AE" sz="1800" dirty="0">
              <a:solidFill>
                <a:srgbClr val="333333"/>
              </a:solidFill>
              <a:uFill>
                <a:solidFill>
                  <a:srgbClr val="0099FF"/>
                </a:solidFill>
              </a:uFill>
              <a:latin typeface="Arial" panose="020B0604020202020204" pitchFamily="34" charset="0"/>
              <a:cs typeface="Arial" panose="020B0604020202020204" pitchFamily="34" charset="0"/>
            </a:endParaRPr>
          </a:p>
          <a:p>
            <a:pPr marL="0" indent="0" algn="just" rtl="1">
              <a:lnSpc>
                <a:spcPct val="100000"/>
              </a:lnSpc>
              <a:buNone/>
            </a:pPr>
            <a:r>
              <a:rPr lang="ar-EG" sz="1800" dirty="0">
                <a:solidFill>
                  <a:srgbClr val="333333"/>
                </a:solidFill>
                <a:uFill>
                  <a:solidFill>
                    <a:srgbClr val="0099FF"/>
                  </a:solidFill>
                </a:uFill>
                <a:latin typeface="Arial" panose="020B0604020202020204" pitchFamily="34" charset="0"/>
                <a:cs typeface="Arial" panose="020B0604020202020204" pitchFamily="34" charset="0"/>
              </a:rPr>
              <a:t> في نهاية المطاف، سينجح هجوم إلكتروني متقدم ومتعمد. ستكون الأولوية حينئذٍ في مدى سرعة استجابة فريق الأمان للهجوم لتقليل فقدان البيانات ووقت التعطل والعائد.</a:t>
            </a:r>
          </a:p>
        </p:txBody>
      </p:sp>
      <p:sp>
        <p:nvSpPr>
          <p:cNvPr id="7" name="TextBox 6">
            <a:extLst>
              <a:ext uri="{FF2B5EF4-FFF2-40B4-BE49-F238E27FC236}">
                <a16:creationId xmlns:a16="http://schemas.microsoft.com/office/drawing/2014/main" id="{B95827EA-A60D-4A8C-B8CA-17E88EFFECB4}"/>
              </a:ext>
            </a:extLst>
          </p:cNvPr>
          <p:cNvSpPr txBox="1"/>
          <p:nvPr/>
        </p:nvSpPr>
        <p:spPr>
          <a:xfrm>
            <a:off x="1122218" y="3995678"/>
            <a:ext cx="10807243" cy="2308324"/>
          </a:xfrm>
          <a:prstGeom prst="rect">
            <a:avLst/>
          </a:prstGeom>
          <a:noFill/>
        </p:spPr>
        <p:txBody>
          <a:bodyPr wrap="square">
            <a:spAutoFit/>
          </a:bodyPr>
          <a:lstStyle/>
          <a:p>
            <a:pPr algn="r" rtl="1"/>
            <a:r>
              <a:rPr lang="ar-EG" b="1" u="heavy" dirty="0">
                <a:solidFill>
                  <a:srgbClr val="333333"/>
                </a:solidFill>
                <a:uFill>
                  <a:solidFill>
                    <a:srgbClr val="0099FF"/>
                  </a:solidFill>
                </a:uFill>
                <a:latin typeface="Arial" panose="020B0604020202020204" pitchFamily="34" charset="0"/>
                <a:cs typeface="Arial" panose="020B0604020202020204" pitchFamily="34" charset="0"/>
              </a:rPr>
              <a:t>ماذا يحدث إذا تم اختراق أجهزة خوادمك؟</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فيمكن نشر معلومات الموظفين السرية. </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قد يقوم المخترق (أو مجموعة من المتسللين) بتخريب موقع الشركة الإلكتروني عن طريق نشر معلومات غير صحيحة وإفساد سمعة الشركة التي استغرق بناؤها عدة سنوات.</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يستطيع المتسللون أيضًا إزالة موقع الويب للشركة مما يؤدي إلى خسارة الشركة للعائد. </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إذا كان موقع الويب معطلاً لفترات زمنية طويلة، فقد تبدو الشركة غير موثوقة وربما تفقد مصداقيتها.</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إذا تم اختراق موقع الويب الخاص بالشركة أو الشبكة، فقد يؤدي ذلك إلى تسريب مستندات سرية وكشف أسرار تجارية وملكية فكرية مسروقة. </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وقد يؤدي فقدان كل هذه المعلومات إلى إعاقة نمو الشركة وتوسعها. قد تكون الشركة مسؤولة عن الاتصال بجميع العملاء المتأثرين حول الاختراق</a:t>
            </a:r>
            <a:endParaRPr lang="en-US"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40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789010" y="651641"/>
            <a:ext cx="11029616" cy="1271752"/>
          </a:xfrm>
        </p:spPr>
        <p:txBody>
          <a:bodyPr>
            <a:normAutofit fontScale="90000"/>
          </a:bodyPr>
          <a:lstStyle/>
          <a:p>
            <a:pPr algn="r" rtl="1"/>
            <a:br>
              <a:rPr lang="ar-EG" dirty="0">
                <a:solidFill>
                  <a:srgbClr val="333333"/>
                </a:solidFill>
                <a:uFill>
                  <a:solidFill>
                    <a:srgbClr val="0099FF"/>
                  </a:solidFill>
                </a:uFill>
                <a:latin typeface="Arial" panose="020B0604020202020204" pitchFamily="34" charset="0"/>
                <a:cs typeface="Arial" panose="020B0604020202020204" pitchFamily="34" charset="0"/>
              </a:rPr>
            </a:br>
            <a:r>
              <a:rPr lang="ar-EG" sz="3100" b="1" dirty="0">
                <a:solidFill>
                  <a:srgbClr val="0099FF"/>
                </a:solidFill>
                <a:latin typeface="CiscoSansTTThin"/>
                <a:cs typeface="PT Bold Heading" panose="00000400000000000000" pitchFamily="2" charset="-78"/>
              </a:rPr>
              <a:t>أنواع المهاجمين</a:t>
            </a:r>
            <a:r>
              <a:rPr lang="ar-AE" sz="3100" b="1" dirty="0">
                <a:solidFill>
                  <a:srgbClr val="0099FF"/>
                </a:solidFill>
                <a:latin typeface="CiscoSansTTThin"/>
                <a:cs typeface="PT Bold Heading" panose="00000400000000000000" pitchFamily="2" charset="-78"/>
              </a:rPr>
              <a:t>:</a:t>
            </a:r>
            <a:br>
              <a:rPr lang="ar-EG" dirty="0">
                <a:solidFill>
                  <a:srgbClr val="0099FF"/>
                </a:solidFill>
                <a:latin typeface="CiscoSansTTThin"/>
                <a:cs typeface="PT Bold Heading" panose="00000400000000000000" pitchFamily="2" charset="-78"/>
              </a:rPr>
            </a:br>
            <a:r>
              <a:rPr lang="ar-EG" sz="2200" dirty="0">
                <a:solidFill>
                  <a:srgbClr val="333333"/>
                </a:solidFill>
                <a:uFill>
                  <a:solidFill>
                    <a:srgbClr val="0099FF"/>
                  </a:solidFill>
                </a:uFill>
                <a:latin typeface="Arial" panose="020B0604020202020204" pitchFamily="34" charset="0"/>
                <a:cs typeface="Arial" panose="020B0604020202020204" pitchFamily="34" charset="0"/>
              </a:rPr>
              <a:t>المهاجمون هم أفراد أو مجموعات يحاولون استغلال الضعف لتحقيق مكاسب شخصية أو مالية.</a:t>
            </a:r>
            <a:br>
              <a:rPr lang="ar-EG" sz="2200" dirty="0">
                <a:solidFill>
                  <a:srgbClr val="333333"/>
                </a:solidFill>
                <a:uFill>
                  <a:solidFill>
                    <a:srgbClr val="0099FF"/>
                  </a:solidFill>
                </a:uFill>
                <a:latin typeface="Arial" panose="020B0604020202020204" pitchFamily="34" charset="0"/>
                <a:cs typeface="Arial" panose="020B0604020202020204" pitchFamily="34" charset="0"/>
              </a:rPr>
            </a:br>
            <a:r>
              <a:rPr lang="ar-EG" sz="2200" dirty="0">
                <a:solidFill>
                  <a:srgbClr val="333333"/>
                </a:solidFill>
                <a:uFill>
                  <a:solidFill>
                    <a:srgbClr val="0099FF"/>
                  </a:solidFill>
                </a:uFill>
                <a:latin typeface="Arial" panose="020B0604020202020204" pitchFamily="34" charset="0"/>
                <a:cs typeface="Arial" panose="020B0604020202020204" pitchFamily="34" charset="0"/>
              </a:rPr>
              <a:t> ويهتم المهاجمون بكل شيء، بدءًا من بطاقات الائتمان وتصميمات المنتجات وأي شيء ذي قيمة</a:t>
            </a:r>
            <a:endParaRPr lang="en-US" sz="2200" dirty="0"/>
          </a:p>
        </p:txBody>
      </p:sp>
      <p:sp>
        <p:nvSpPr>
          <p:cNvPr id="7" name="TextBox 6">
            <a:extLst>
              <a:ext uri="{FF2B5EF4-FFF2-40B4-BE49-F238E27FC236}">
                <a16:creationId xmlns:a16="http://schemas.microsoft.com/office/drawing/2014/main" id="{B95827EA-A60D-4A8C-B8CA-17E88EFFECB4}"/>
              </a:ext>
            </a:extLst>
          </p:cNvPr>
          <p:cNvSpPr txBox="1"/>
          <p:nvPr/>
        </p:nvSpPr>
        <p:spPr>
          <a:xfrm>
            <a:off x="1011383" y="2166877"/>
            <a:ext cx="10807243" cy="5078313"/>
          </a:xfrm>
          <a:prstGeom prst="rect">
            <a:avLst/>
          </a:prstGeom>
          <a:noFill/>
        </p:spPr>
        <p:txBody>
          <a:bodyPr wrap="square">
            <a:spAutoFit/>
          </a:bodyPr>
          <a:lstStyle/>
          <a:p>
            <a:pPr algn="r" rtl="1"/>
            <a:r>
              <a:rPr lang="ar-EG" b="1" u="heavy" dirty="0">
                <a:solidFill>
                  <a:srgbClr val="333333"/>
                </a:solidFill>
                <a:uFill>
                  <a:solidFill>
                    <a:srgbClr val="0099FF"/>
                  </a:solidFill>
                </a:uFill>
                <a:latin typeface="Arial" panose="020B0604020202020204" pitchFamily="34" charset="0"/>
                <a:cs typeface="Arial" panose="020B0604020202020204" pitchFamily="34" charset="0"/>
              </a:rPr>
              <a:t>الهواة</a:t>
            </a:r>
            <a:r>
              <a:rPr lang="en-US" u="sng" dirty="0">
                <a:solidFill>
                  <a:srgbClr val="333333"/>
                </a:solidFill>
                <a:uFill>
                  <a:solidFill>
                    <a:srgbClr val="0099FF"/>
                  </a:solidFill>
                </a:uFill>
                <a:latin typeface="Arial" panose="020B0604020202020204" pitchFamily="34" charset="0"/>
                <a:cs typeface="Arial" panose="020B0604020202020204" pitchFamily="34" charset="0"/>
              </a:rPr>
              <a:t>script kiddies </a:t>
            </a:r>
            <a:r>
              <a:rPr lang="ar-EG" b="1" u="sng" dirty="0">
                <a:solidFill>
                  <a:srgbClr val="333333"/>
                </a:solidFill>
                <a:uFill>
                  <a:solidFill>
                    <a:srgbClr val="0099FF"/>
                  </a:solidFill>
                </a:uFill>
                <a:latin typeface="Arial" panose="020B0604020202020204" pitchFamily="34" charset="0"/>
                <a:cs typeface="Arial" panose="020B0604020202020204" pitchFamily="34" charset="0"/>
              </a:rPr>
              <a:t>:</a:t>
            </a:r>
            <a:endParaRPr lang="ar-EG"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يطلق على هؤلاء الأشخاص أحيانًا اسم </a:t>
            </a:r>
            <a:r>
              <a:rPr lang="en-US" dirty="0">
                <a:solidFill>
                  <a:srgbClr val="333333"/>
                </a:solidFill>
                <a:uFill>
                  <a:solidFill>
                    <a:srgbClr val="0099FF"/>
                  </a:solidFill>
                </a:uFill>
                <a:latin typeface="Arial" panose="020B0604020202020204" pitchFamily="34" charset="0"/>
                <a:cs typeface="Arial" panose="020B0604020202020204" pitchFamily="34" charset="0"/>
              </a:rPr>
              <a:t>"</a:t>
            </a:r>
            <a:r>
              <a:rPr lang="ar-EG" dirty="0">
                <a:solidFill>
                  <a:srgbClr val="333333"/>
                </a:solidFill>
                <a:uFill>
                  <a:solidFill>
                    <a:srgbClr val="0099FF"/>
                  </a:solidFill>
                </a:uFill>
                <a:latin typeface="Arial" panose="020B0604020202020204" pitchFamily="34" charset="0"/>
                <a:cs typeface="Arial" panose="020B0604020202020204" pitchFamily="34" charset="0"/>
              </a:rPr>
              <a:t>أطفال السيكربت". عادة ما تكون لديهم مهارات قليلة أو معدومة، وغالبًا ما يستخدمون الأدوات الموجودة أو التعليمات الموجودة على الإنترنت لشن الهجمات. البعض منهم يقوم بذلك لأنه يشعر بالفضول، بينما يحاول آخرون إظهار مهاراتهم وإحداث الضرر. قد يستخدمون الأدوات الأساسية، ولكن النتائج لا تزال مدمرة.</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القراصنة:</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 هم مجموعة من المهاجمين الذين يقتحمون أجهزة الكمبيوتر أو الشبكات للوصول لغايتهم. واعتمادًا على الهدف من عملية الاقتحام، يتم تصنيف هؤلاء المهاجمين على أنها:</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قبعات بيضاء: يقتحم المهاجمون ذوو القبعات البيضاء الشبكات أو أنظمة الكمبيوتر لاكتشاف نقاط الضعف بحيث يمكن تحسين أمن هذه الأنظمة. يتم هذا الإجراء بإذن مسبق ويتم إبلاغ أي نتائج إلى المالك.</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رمادية: عند اكتشافهم لثغرة في نظام ما قد يساوموا مالكي النظام أو ينشرونها كي يتمكن المهاجمون الآخرون من استغلالها.</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سوداء: يستغل المهاجمون ذوو القبعات السوداء أي ضعف لتحقيق مكاسب شخصية أو مالية أو سياسية غير مشروعة.</a:t>
            </a: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يعرض هذا الشكل تفاصيل حول شروط قراصنة القبعة البيضاء، وقراصنة القبعة السوداء، وقراصنة القبعات الرمادية</a:t>
            </a:r>
            <a:r>
              <a:rPr lang="ar-AE" dirty="0">
                <a:solidFill>
                  <a:srgbClr val="333333"/>
                </a:solidFill>
                <a:uFill>
                  <a:solidFill>
                    <a:srgbClr val="0099FF"/>
                  </a:solidFill>
                </a:uFill>
                <a:latin typeface="Arial" panose="020B0604020202020204" pitchFamily="34" charset="0"/>
                <a:cs typeface="Arial" panose="020B0604020202020204" pitchFamily="34" charset="0"/>
              </a:rPr>
              <a:t>.</a:t>
            </a:r>
            <a:endParaRPr lang="ar-E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القراصنة المنظمون </a:t>
            </a:r>
            <a:r>
              <a:rPr lang="en-US" dirty="0">
                <a:solidFill>
                  <a:srgbClr val="333333"/>
                </a:solidFill>
                <a:uFill>
                  <a:solidFill>
                    <a:srgbClr val="0099FF"/>
                  </a:solidFill>
                </a:uFill>
                <a:latin typeface="Arial" panose="020B0604020202020204" pitchFamily="34" charset="0"/>
                <a:cs typeface="Arial" panose="020B0604020202020204" pitchFamily="34" charset="0"/>
              </a:rPr>
              <a:t>:</a:t>
            </a:r>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EG" dirty="0">
                <a:solidFill>
                  <a:srgbClr val="333333"/>
                </a:solidFill>
                <a:uFill>
                  <a:solidFill>
                    <a:srgbClr val="0099FF"/>
                  </a:solidFill>
                </a:uFill>
                <a:latin typeface="Arial" panose="020B0604020202020204" pitchFamily="34" charset="0"/>
                <a:cs typeface="Arial" panose="020B0604020202020204" pitchFamily="34" charset="0"/>
              </a:rPr>
              <a:t>– هؤلاء القراصنة يكونون من منظمات مجرمي الإنترنت، والمخترقين، والإرهابيين، والقراصنة المدعومين من الدولة. عادة ما يكون مجرمو الإنترنت مجموعة من المجرمين المحترفين يركزون على السيطرة والقوة والثروة. إن المجرمين متطورون ومنظمون للغاية، وقد يقدمون حتى الجرائم الإلكترونية كخدمة للمجرمين الآخرين. يدلي المخترقون النشطاء ببيانات سياسية لخلق الوعي بالقضايا التي تهمهم. يقوم المهاجمون الذين ترعاهم الدولة بجمع المعلومات الاستخبارية أو يقومون بأعمال تخريب نيابة عن حكومتهم. وعادة ما يكون هؤلاء المهاجمون مدربين تدريبًا عاليًا وممولين بشكل جيد، وتركز هجماتهم على أهداف محددة تعود بالنفع على حكومتهم.</a:t>
            </a:r>
            <a:endParaRPr lang="en-US"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77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التهديدات الداخلية والخارجية</a:t>
            </a:r>
            <a:r>
              <a:rPr lang="ar-AE" sz="3100" b="1" dirty="0">
                <a:solidFill>
                  <a:srgbClr val="0099FF"/>
                </a:solidFill>
                <a:latin typeface="CiscoSansTTThin"/>
                <a:cs typeface="PT Bold Heading" panose="00000400000000000000" pitchFamily="2" charset="-78"/>
              </a:rPr>
              <a:t>:</a:t>
            </a:r>
            <a:endParaRPr lang="en-US" sz="2200" dirty="0"/>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57580"/>
            <a:ext cx="10807243" cy="3970318"/>
          </a:xfrm>
          <a:prstGeom prst="rect">
            <a:avLst/>
          </a:prstGeom>
          <a:noFill/>
        </p:spPr>
        <p:txBody>
          <a:bodyPr wrap="square">
            <a:spAutoFit/>
          </a:bodyPr>
          <a:lstStyle/>
          <a:p>
            <a:pPr algn="r" rtl="1"/>
            <a:r>
              <a:rPr lang="ar-AE" u="sng" dirty="0">
                <a:solidFill>
                  <a:srgbClr val="333333"/>
                </a:solidFill>
                <a:uFill>
                  <a:solidFill>
                    <a:srgbClr val="0099FF"/>
                  </a:solidFill>
                </a:uFill>
                <a:latin typeface="Arial" panose="020B0604020202020204" pitchFamily="34" charset="0"/>
                <a:cs typeface="Arial" panose="020B0604020202020204" pitchFamily="34" charset="0"/>
              </a:rPr>
              <a:t>التهديدات الداخلية</a:t>
            </a:r>
            <a:r>
              <a:rPr lang="ar-EG" b="1" u="sng" dirty="0">
                <a:solidFill>
                  <a:srgbClr val="333333"/>
                </a:solidFill>
                <a:uFill>
                  <a:solidFill>
                    <a:srgbClr val="0099FF"/>
                  </a:solidFill>
                </a:uFill>
                <a:latin typeface="Arial" panose="020B0604020202020204" pitchFamily="34" charset="0"/>
                <a:cs typeface="Arial" panose="020B0604020202020204" pitchFamily="34" charset="0"/>
              </a:rPr>
              <a:t>:</a:t>
            </a:r>
            <a:endParaRPr lang="ar-EG"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 يمكن أن تتسبب التهديدات الداخلية في إحداث ضرر أكبر من التهديدات الخارجية، لأن المستخدمين الداخليين لديهم إمكانية الوصول المباشر إلى المبنى وأجهزته الأساسية، يمتلك الموظفون أيضًا معرفة بشبكة الشركة ومواردها وبياناتها السرية، بالإضافة إلى مستويات مختلفة من امتيازات المستخدم أو الإدارة.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 يمكن لمستخدم داخلي، مثل الموظف أو شريك في العقد، القيام بهجوم ويمكن أن يكون عن غير قصد أو عن قصد:</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	سوء التعامل مع البيانات السرية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	تهديد عمليات الأجهزة خوادم الداخلية أو أجهزة البنية الأساسية للشبكة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	تسهيل الهجمات الخارجية عن طريق توصيل وسائط </a:t>
            </a:r>
            <a:r>
              <a:rPr lang="en-US" dirty="0">
                <a:solidFill>
                  <a:srgbClr val="333333"/>
                </a:solidFill>
                <a:uFill>
                  <a:solidFill>
                    <a:srgbClr val="0099FF"/>
                  </a:solidFill>
                </a:uFill>
                <a:latin typeface="Arial" panose="020B0604020202020204" pitchFamily="34" charset="0"/>
                <a:cs typeface="Arial" panose="020B0604020202020204" pitchFamily="34" charset="0"/>
              </a:rPr>
              <a:t>USB </a:t>
            </a:r>
            <a:r>
              <a:rPr lang="ar-AE" dirty="0">
                <a:solidFill>
                  <a:srgbClr val="333333"/>
                </a:solidFill>
                <a:uFill>
                  <a:solidFill>
                    <a:srgbClr val="0099FF"/>
                  </a:solidFill>
                </a:uFill>
                <a:latin typeface="Arial" panose="020B0604020202020204" pitchFamily="34" charset="0"/>
                <a:cs typeface="Arial" panose="020B0604020202020204" pitchFamily="34" charset="0"/>
              </a:rPr>
              <a:t>المصابة بنظام الكمبيوتر الخاص بالشركة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	دعوة غير مقصودة للبرامج الضارة على الشبكة من خلال البريد الإلكتروني أو المواقع الضارة.</a:t>
            </a:r>
          </a:p>
          <a:p>
            <a:pPr algn="just" rtl="1"/>
            <a:r>
              <a:rPr lang="ar-AE" u="sng" dirty="0">
                <a:solidFill>
                  <a:srgbClr val="333333"/>
                </a:solidFill>
                <a:uFill>
                  <a:solidFill>
                    <a:srgbClr val="0099FF"/>
                  </a:solidFill>
                </a:uFill>
                <a:latin typeface="Arial" panose="020B0604020202020204" pitchFamily="34" charset="0"/>
                <a:cs typeface="Arial" panose="020B0604020202020204" pitchFamily="34" charset="0"/>
              </a:rPr>
              <a:t>التهديدات الخارجية</a:t>
            </a:r>
            <a:r>
              <a:rPr lang="ar-EG" b="1" u="sng" dirty="0">
                <a:solidFill>
                  <a:srgbClr val="333333"/>
                </a:solidFill>
                <a:uFill>
                  <a:solidFill>
                    <a:srgbClr val="0099FF"/>
                  </a:solidFill>
                </a:uFill>
                <a:latin typeface="Arial" panose="020B0604020202020204" pitchFamily="34" charset="0"/>
                <a:cs typeface="Arial" panose="020B0604020202020204" pitchFamily="34" charset="0"/>
              </a:rPr>
              <a:t>:</a:t>
            </a:r>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يمكن أن تقوم التهديدات الخارجية من الهواة أو المهاجمين المهرة باستغلال الثغرات الأمنية في الشبكة أو أجهزة الكمبيوتر، أو استخدام الهندسة الاجتماعية للوصول إلى ما يريده.</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endParaRPr lang="en-US"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2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p:txBody>
          <a:bodyPr/>
          <a:lstStyle/>
          <a:p>
            <a:pPr algn="r" rtl="1"/>
            <a:r>
              <a:rPr lang="ar-EG" dirty="0">
                <a:solidFill>
                  <a:srgbClr val="0099FF"/>
                </a:solidFill>
                <a:latin typeface="CiscoSansTTThin"/>
                <a:cs typeface="PT Bold Heading" panose="00000400000000000000" pitchFamily="2" charset="-78"/>
              </a:rPr>
              <a:t>نظرة عامة على الكورس:</a:t>
            </a:r>
            <a:br>
              <a:rPr lang="ar-EG" dirty="0">
                <a:solidFill>
                  <a:srgbClr val="000000"/>
                </a:solidFill>
                <a:latin typeface="CiscoSansTTThin"/>
                <a:cs typeface="PT Bold Heading" panose="00000400000000000000" pitchFamily="2" charset="-78"/>
              </a:rPr>
            </a:b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p:txBody>
          <a:bodyPr/>
          <a:lstStyle/>
          <a:p>
            <a:pPr marL="0" indent="0" algn="r" rtl="1">
              <a:lnSpc>
                <a:spcPct val="150000"/>
              </a:lnSpc>
              <a:buNone/>
            </a:pPr>
            <a:r>
              <a:rPr lang="ar-EG" sz="1800" b="1" i="0" dirty="0">
                <a:solidFill>
                  <a:srgbClr val="333333"/>
                </a:solidFill>
                <a:effectLst/>
                <a:latin typeface="Arial" panose="020B0604020202020204" pitchFamily="34" charset="0"/>
                <a:cs typeface="Arial" panose="020B0604020202020204" pitchFamily="34" charset="0"/>
              </a:rPr>
              <a:t>في </a:t>
            </a:r>
            <a:r>
              <a:rPr lang="ar-EG" sz="1800" b="1" dirty="0">
                <a:solidFill>
                  <a:srgbClr val="333333"/>
                </a:solidFill>
                <a:latin typeface="Arial" panose="020B0604020202020204" pitchFamily="34" charset="0"/>
                <a:cs typeface="Arial" panose="020B0604020202020204" pitchFamily="34" charset="0"/>
              </a:rPr>
              <a:t>هذا الكورس</a:t>
            </a:r>
            <a:r>
              <a:rPr lang="ar-EG" sz="1800" b="1" i="0" dirty="0">
                <a:solidFill>
                  <a:srgbClr val="333333"/>
                </a:solidFill>
                <a:effectLst/>
                <a:latin typeface="Arial" panose="020B0604020202020204" pitchFamily="34" charset="0"/>
                <a:cs typeface="Arial" panose="020B0604020202020204" pitchFamily="34" charset="0"/>
              </a:rPr>
              <a:t>، سيتم تنفيذ ما يلي:</a:t>
            </a:r>
          </a:p>
          <a:p>
            <a:pPr lvl="3"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التعرف على أساسيات الأمان عبر الإنترنت.</a:t>
            </a:r>
          </a:p>
          <a:p>
            <a:pPr lvl="3"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التعرف على أنواع مختلفة من البرامج الضارة والهجمات وكيف تحمي المؤسسات نفسها ضد هذه الهجمات.</a:t>
            </a:r>
          </a:p>
          <a:p>
            <a:pPr lvl="3"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استكشاف الخيارات المهنية في مجال الأمن السيبراني.</a:t>
            </a:r>
          </a:p>
          <a:p>
            <a:pPr marL="0" indent="0" algn="r" rtl="1">
              <a:lnSpc>
                <a:spcPct val="150000"/>
              </a:lnSpc>
              <a:buNone/>
            </a:pPr>
            <a:r>
              <a:rPr lang="ar-EG" sz="1800" b="1" i="0" dirty="0">
                <a:solidFill>
                  <a:srgbClr val="333333"/>
                </a:solidFill>
                <a:effectLst/>
                <a:latin typeface="Arial" panose="020B0604020202020204" pitchFamily="34" charset="0"/>
                <a:cs typeface="Arial" panose="020B0604020202020204" pitchFamily="34" charset="0"/>
              </a:rPr>
              <a:t>في نهاية الكورس، ستكون على دراية أكبر بأهمية أن تكون آمنًا عبر الإنترنت، والعواقب المحتملة للهجمات الإلكترونية، والخيارات المهنية الممكنة في مجال الأمن السيبراني.</a:t>
            </a:r>
          </a:p>
          <a:p>
            <a:pPr algn="r" rtl="1"/>
            <a:endParaRPr lang="en-US" dirty="0"/>
          </a:p>
        </p:txBody>
      </p:sp>
    </p:spTree>
    <p:extLst>
      <p:ext uri="{BB962C8B-B14F-4D97-AF65-F5344CB8AC3E}">
        <p14:creationId xmlns:p14="http://schemas.microsoft.com/office/powerpoint/2010/main" val="193582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الغرض من حرب الإنترنت</a:t>
            </a:r>
            <a:r>
              <a:rPr lang="ar-AE" sz="3100" b="1" dirty="0">
                <a:solidFill>
                  <a:srgbClr val="0099FF"/>
                </a:solidFill>
                <a:latin typeface="CiscoSansTTThin"/>
                <a:cs typeface="PT Bold Heading" panose="00000400000000000000" pitchFamily="2" charset="-78"/>
              </a:rPr>
              <a:t>:</a:t>
            </a:r>
            <a:endParaRPr lang="en-US" sz="2200" dirty="0"/>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57580"/>
            <a:ext cx="10807243" cy="2862322"/>
          </a:xfrm>
          <a:prstGeom prst="rect">
            <a:avLst/>
          </a:prstGeom>
          <a:noFill/>
        </p:spPr>
        <p:txBody>
          <a:bodyPr wrap="square">
            <a:spAutoFit/>
          </a:bodyPr>
          <a:lstStyle/>
          <a:p>
            <a:pPr algn="just" rtl="1"/>
            <a:r>
              <a:rPr lang="ar-AE">
                <a:solidFill>
                  <a:srgbClr val="333333"/>
                </a:solidFill>
                <a:uFill>
                  <a:solidFill>
                    <a:srgbClr val="0099FF"/>
                  </a:solidFill>
                </a:uFill>
                <a:latin typeface="Arial" panose="020B0604020202020204" pitchFamily="34" charset="0"/>
                <a:cs typeface="Arial" panose="020B0604020202020204" pitchFamily="34" charset="0"/>
              </a:rPr>
              <a:t>يعد الغرض الأساسي من حرب الإنترنت هو التفوق على الخصوم، سواء كانوا من الدول أو المنافسين.</a:t>
            </a:r>
          </a:p>
          <a:p>
            <a:pPr algn="just" rtl="1"/>
            <a:r>
              <a:rPr lang="ar-AE">
                <a:solidFill>
                  <a:srgbClr val="333333"/>
                </a:solidFill>
                <a:uFill>
                  <a:solidFill>
                    <a:srgbClr val="0099FF"/>
                  </a:solidFill>
                </a:uFill>
                <a:latin typeface="Arial" panose="020B0604020202020204" pitchFamily="34" charset="0"/>
                <a:cs typeface="Arial" panose="020B0604020202020204" pitchFamily="34" charset="0"/>
              </a:rPr>
              <a:t>يمكن لإحدى الدول أن تغزو البنية الأساسية لدولة الأخرى باستمرار، وتسرق أسرار الدفاع، وتجمع المعلومات حول التكنولوجيا لتضييق الفجوات في صناعاتها وقواتها العسكرية. إلى جانب التجسس الصناعي والعسكري، يمكن للحرب السيبرانية أن تخرب البنية التحتية للدول الأخرى وتكلف الأرواح في الدول المستهدفة. على سبيل المثال، يمكن أن يؤدي الهجوم إلى تعطيل شبكة الطاقة في إحدى المدن الرئيسية. وتعطيل حركة المرور. وبذلك سيتوقف تبادل السلع والخدمات. ولا يمكن للمرضى الحصول على الرعاية اللازمة في حالات الطوارئ. قد يتم أيضًا تعطيل الوصول إلى الإنترنت. من خلال التأثير على شبكة الطاقة، يمكن أن يؤثر الهجوم على الحياة اليومية للمواطنين العاديين.</a:t>
            </a:r>
          </a:p>
          <a:p>
            <a:pPr algn="just" rtl="1"/>
            <a:r>
              <a:rPr lang="ar-AE">
                <a:solidFill>
                  <a:srgbClr val="333333"/>
                </a:solidFill>
                <a:uFill>
                  <a:solidFill>
                    <a:srgbClr val="0099FF"/>
                  </a:solidFill>
                </a:uFill>
                <a:latin typeface="Arial" panose="020B0604020202020204" pitchFamily="34" charset="0"/>
                <a:cs typeface="Arial" panose="020B0604020202020204" pitchFamily="34" charset="0"/>
              </a:rPr>
              <a:t>علاوة على ذلك، يمكن للبيانات الحساسة المخترقة أن تعطي المهاجمين القدرة على ابتزاز أفراد داخل الحكومة. قد تسمح المعلومات للمهاجم بالتظاهر بأنه مستخدم مصرح له بالوصول إلى معلومات أو معدات حساسة.</a:t>
            </a:r>
          </a:p>
          <a:p>
            <a:pPr algn="just" rtl="1"/>
            <a:r>
              <a:rPr lang="ar-AE">
                <a:solidFill>
                  <a:srgbClr val="333333"/>
                </a:solidFill>
                <a:uFill>
                  <a:solidFill>
                    <a:srgbClr val="0099FF"/>
                  </a:solidFill>
                </a:uFill>
                <a:latin typeface="Arial" panose="020B0604020202020204" pitchFamily="34" charset="0"/>
                <a:cs typeface="Arial" panose="020B0604020202020204" pitchFamily="34" charset="0"/>
              </a:rPr>
              <a:t>إذا لم تتمكن الحكومة من الدفاع ضد الهجمات الإلكترونية، فقد يفقد المواطنون الثقة في قدرة الحكومة على حمايتهم. يمكن أن تؤدي الحرب السيبرانية إلى زعزعة استقرار الدولة وتعطيل التجارة والتأثير على ثقة المواطنين في حكومتهم دون أن تغزو الدولة المستهدفة فعليًا.</a:t>
            </a:r>
            <a:endParaRPr lang="ar-AE"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973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BF99-4427-4EFC-9B93-1B636871678D}"/>
              </a:ext>
            </a:extLst>
          </p:cNvPr>
          <p:cNvSpPr>
            <a:spLocks noGrp="1"/>
          </p:cNvSpPr>
          <p:nvPr>
            <p:ph type="title"/>
          </p:nvPr>
        </p:nvSpPr>
        <p:spPr>
          <a:xfrm>
            <a:off x="468651" y="2385482"/>
            <a:ext cx="11029616" cy="1043518"/>
          </a:xfrm>
        </p:spPr>
        <p:txBody>
          <a:bodyPr anchor="ctr">
            <a:normAutofit/>
          </a:bodyPr>
          <a:lstStyle/>
          <a:p>
            <a:pPr algn="ctr"/>
            <a:r>
              <a:rPr lang="ar-EG" sz="4800" b="1" dirty="0">
                <a:solidFill>
                  <a:schemeClr val="bg1"/>
                </a:solidFill>
                <a:cs typeface="PT Bold Heading" panose="00000400000000000000" pitchFamily="2" charset="-78"/>
              </a:rPr>
              <a:t>الفصل الثاني: الهجمات والمفاهيم والتقنيات</a:t>
            </a:r>
            <a:endParaRPr lang="en-US" sz="4800" b="1" dirty="0">
              <a:solidFill>
                <a:schemeClr val="bg1"/>
              </a:solidFill>
              <a:cs typeface="PT Bold Heading" panose="00000400000000000000" pitchFamily="2" charset="-78"/>
            </a:endParaRPr>
          </a:p>
        </p:txBody>
      </p:sp>
    </p:spTree>
    <p:extLst>
      <p:ext uri="{BB962C8B-B14F-4D97-AF65-F5344CB8AC3E}">
        <p14:creationId xmlns:p14="http://schemas.microsoft.com/office/powerpoint/2010/main" val="366933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2530" y="1720840"/>
            <a:ext cx="9981282" cy="2585323"/>
          </a:xfrm>
          <a:prstGeom prst="rect">
            <a:avLst/>
          </a:prstGeom>
        </p:spPr>
        <p:txBody>
          <a:bodyPr wrap="square">
            <a:spAutoFit/>
          </a:bodyPr>
          <a:lstStyle/>
          <a:p>
            <a:pPr algn="r" rtl="1"/>
            <a:r>
              <a:rPr lang="ar-AE" dirty="0"/>
              <a:t>يغطي هذا الفصل الطرق التي يقوم بها المتخصصون في الأمن السيبراني بتحليل ما حدث بعد هجوم إلكتروني. فهو يشرح الثغرات الأمنية في البرامج الأمنية والأجهزة وفئات الثغرات الأمنية المختلفة.</a:t>
            </a:r>
          </a:p>
          <a:p>
            <a:pPr algn="r" rtl="1"/>
            <a:endParaRPr lang="ar-AE" dirty="0"/>
          </a:p>
          <a:p>
            <a:pPr algn="r" rtl="1"/>
            <a:r>
              <a:rPr lang="ar-AE" dirty="0"/>
              <a:t>ويناقش الأنواع المختلفة من البرامج الضارة (المعروفة باسم "</a:t>
            </a:r>
            <a:r>
              <a:rPr lang="en-US" dirty="0"/>
              <a:t>malware" </a:t>
            </a:r>
            <a:r>
              <a:rPr lang="ar-AE" dirty="0"/>
              <a:t>البرامج الضارة) وأعراض البرامج الضارة. ويتم تغطية الطرق المختلفة التي يمكن أن يتسلل بها المهاجمون إلى النظام، بالإضافة إلى هجمات حجب الخدمة.</a:t>
            </a:r>
          </a:p>
          <a:p>
            <a:pPr algn="r" rtl="1"/>
            <a:endParaRPr lang="ar-AE" dirty="0"/>
          </a:p>
          <a:p>
            <a:pPr algn="r" rtl="1"/>
            <a:r>
              <a:rPr lang="ar-AE" dirty="0"/>
              <a:t>معظم الهجمات الإلكترونية الحديثة تعتبر هجمات ممزوجة. تستخدم الهجمات الممزوجة تقنيات متعددة للتسلل إلى النظام ومهاجمته. عندما لا يمكن منع وقوع هجوم، فإن مهمة الأمن السيبراني هي الحد من تأثير ذلك الهجوم.</a:t>
            </a:r>
          </a:p>
          <a:p>
            <a:pPr algn="r" rtl="1"/>
            <a:endParaRPr lang="ar-AE" dirty="0"/>
          </a:p>
        </p:txBody>
      </p:sp>
    </p:spTree>
    <p:extLst>
      <p:ext uri="{BB962C8B-B14F-4D97-AF65-F5344CB8AC3E}">
        <p14:creationId xmlns:p14="http://schemas.microsoft.com/office/powerpoint/2010/main" val="309208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العثور على الثغرات الأمنية</a:t>
            </a:r>
            <a:r>
              <a:rPr lang="ar-SA"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57580"/>
            <a:ext cx="10807243" cy="1477328"/>
          </a:xfrm>
          <a:prstGeom prst="rect">
            <a:avLst/>
          </a:prstGeom>
          <a:noFill/>
        </p:spPr>
        <p:txBody>
          <a:bodyPr wrap="square">
            <a:spAutoFit/>
          </a:bodyPr>
          <a:lstStyle/>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تتمثل الثغرات الأمنية </a:t>
            </a:r>
            <a:r>
              <a:rPr lang="en-US" dirty="0">
                <a:solidFill>
                  <a:srgbClr val="333333"/>
                </a:solidFill>
                <a:uFill>
                  <a:solidFill>
                    <a:srgbClr val="0099FF"/>
                  </a:solidFill>
                </a:uFill>
                <a:latin typeface="Arial" panose="020B0604020202020204" pitchFamily="34" charset="0"/>
                <a:cs typeface="Arial" panose="020B0604020202020204" pitchFamily="34" charset="0"/>
              </a:rPr>
              <a:t>vulnerability </a:t>
            </a:r>
            <a:r>
              <a:rPr lang="ar-AE" dirty="0">
                <a:solidFill>
                  <a:srgbClr val="333333"/>
                </a:solidFill>
                <a:uFill>
                  <a:solidFill>
                    <a:srgbClr val="0099FF"/>
                  </a:solidFill>
                </a:uFill>
                <a:latin typeface="Arial" panose="020B0604020202020204" pitchFamily="34" charset="0"/>
                <a:cs typeface="Arial" panose="020B0604020202020204" pitchFamily="34" charset="0"/>
              </a:rPr>
              <a:t> في أي نوع من البرامج أو عيوب الأجهزة. بعد اكتساب معرفة بالثغرة الأمنية، يحاول المتسللين استغلالها. يعتبر الاستغلال </a:t>
            </a:r>
            <a:r>
              <a:rPr lang="en-US" i="1" dirty="0"/>
              <a:t>exploit</a:t>
            </a:r>
            <a:r>
              <a:rPr lang="en-US" dirty="0"/>
              <a:t> </a:t>
            </a:r>
            <a:r>
              <a:rPr lang="ar-AE" dirty="0">
                <a:solidFill>
                  <a:srgbClr val="333333"/>
                </a:solidFill>
                <a:uFill>
                  <a:solidFill>
                    <a:srgbClr val="0099FF"/>
                  </a:solidFill>
                </a:uFill>
                <a:latin typeface="Arial" panose="020B0604020202020204" pitchFamily="34" charset="0"/>
                <a:cs typeface="Arial" panose="020B0604020202020204" pitchFamily="34" charset="0"/>
              </a:rPr>
              <a:t> مصطلح يستخدم لوصف برنامج مكتوب للاستفادة من ثغرة معروفة </a:t>
            </a:r>
            <a:r>
              <a:rPr lang="en-US" dirty="0"/>
              <a:t>known vulnerability</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ويشار فعل استغلال ثغرة أمنية إلى أنه هجوم </a:t>
            </a:r>
            <a:r>
              <a:rPr lang="en-US" dirty="0"/>
              <a:t>attack</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هدف الهجوم هو الحصول على إمكانية الوصول إلى النظام، أو البيانات التي يستضيفها أو الوصول إلى مورد معين.</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6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الثغرات الأمنية في البرامج</a:t>
            </a:r>
            <a:r>
              <a:rPr lang="ar-AE"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57580"/>
            <a:ext cx="10807243" cy="6463308"/>
          </a:xfrm>
          <a:prstGeom prst="rect">
            <a:avLst/>
          </a:prstGeom>
          <a:noFill/>
        </p:spPr>
        <p:txBody>
          <a:bodyPr wrap="square">
            <a:spAutoFit/>
          </a:bodyPr>
          <a:lstStyle/>
          <a:p>
            <a:pPr marL="285750" indent="-285750" algn="just" rtl="1">
              <a:buFont typeface="Arial" panose="020B0604020202020204" pitchFamily="34" charset="0"/>
              <a:buChar char="•"/>
            </a:pPr>
            <a:r>
              <a:rPr lang="ar-AE" dirty="0">
                <a:solidFill>
                  <a:srgbClr val="333333"/>
                </a:solidFill>
                <a:uFill>
                  <a:solidFill>
                    <a:srgbClr val="0099FF"/>
                  </a:solidFill>
                </a:uFill>
                <a:latin typeface="Arial" panose="020B0604020202020204" pitchFamily="34" charset="0"/>
                <a:cs typeface="Arial" panose="020B0604020202020204" pitchFamily="34" charset="0"/>
              </a:rPr>
              <a:t>عادة ما يتم تقديم الثغرات الأمنية بالبرامج بسبب أخطاء في نظام التشغيل أو رمز التطبيق، وعلى الرغم من كل الجهود التي تبذلها الشركات في البحث عن وتصحيح الثغرات الأمنية بالبرامج، فمن الشائع ظهور ثغرات أمنية جديدة إلى العلن.</a:t>
            </a:r>
          </a:p>
          <a:p>
            <a:pPr marL="285750" indent="-285750" algn="just" rtl="1">
              <a:buFont typeface="Arial" panose="020B0604020202020204" pitchFamily="34" charset="0"/>
              <a:buChar char="•"/>
            </a:pPr>
            <a:r>
              <a:rPr lang="ar-AE" dirty="0">
                <a:solidFill>
                  <a:srgbClr val="333333"/>
                </a:solidFill>
                <a:uFill>
                  <a:solidFill>
                    <a:srgbClr val="0099FF"/>
                  </a:solidFill>
                </a:uFill>
                <a:latin typeface="Arial" panose="020B0604020202020204" pitchFamily="34" charset="0"/>
                <a:cs typeface="Arial" panose="020B0604020202020204" pitchFamily="34" charset="0"/>
              </a:rPr>
              <a:t> تصدر </a:t>
            </a:r>
            <a:r>
              <a:rPr lang="en-US" dirty="0">
                <a:solidFill>
                  <a:srgbClr val="333333"/>
                </a:solidFill>
                <a:uFill>
                  <a:solidFill>
                    <a:srgbClr val="0099FF"/>
                  </a:solidFill>
                </a:uFill>
                <a:latin typeface="Arial" panose="020B0604020202020204" pitchFamily="34" charset="0"/>
                <a:cs typeface="Arial" panose="020B0604020202020204" pitchFamily="34" charset="0"/>
              </a:rPr>
              <a:t>Microsoft </a:t>
            </a:r>
            <a:r>
              <a:rPr lang="ar-AE" dirty="0">
                <a:solidFill>
                  <a:srgbClr val="333333"/>
                </a:solidFill>
                <a:uFill>
                  <a:solidFill>
                    <a:srgbClr val="0099FF"/>
                  </a:solidFill>
                </a:uFill>
                <a:latin typeface="Arial" panose="020B0604020202020204" pitchFamily="34" charset="0"/>
                <a:cs typeface="Arial" panose="020B0604020202020204" pitchFamily="34" charset="0"/>
              </a:rPr>
              <a:t>و</a:t>
            </a:r>
            <a:r>
              <a:rPr lang="en-US" dirty="0">
                <a:solidFill>
                  <a:srgbClr val="333333"/>
                </a:solidFill>
                <a:uFill>
                  <a:solidFill>
                    <a:srgbClr val="0099FF"/>
                  </a:solidFill>
                </a:uFill>
                <a:latin typeface="Arial" panose="020B0604020202020204" pitchFamily="34" charset="0"/>
                <a:cs typeface="Arial" panose="020B0604020202020204" pitchFamily="34" charset="0"/>
              </a:rPr>
              <a:t>Apple </a:t>
            </a:r>
            <a:r>
              <a:rPr lang="ar-AE" dirty="0">
                <a:solidFill>
                  <a:srgbClr val="333333"/>
                </a:solidFill>
                <a:uFill>
                  <a:solidFill>
                    <a:srgbClr val="0099FF"/>
                  </a:solidFill>
                </a:uFill>
                <a:latin typeface="Arial" panose="020B0604020202020204" pitchFamily="34" charset="0"/>
                <a:cs typeface="Arial" panose="020B0604020202020204" pitchFamily="34" charset="0"/>
              </a:rPr>
              <a:t>وغيرهم من منتجي أنظمة التشغيل تصحيحات وتحديثات كل يوم تقريبًا. </a:t>
            </a:r>
          </a:p>
          <a:p>
            <a:pPr marL="285750" indent="-285750" algn="just" rtl="1">
              <a:buFont typeface="Arial" panose="020B0604020202020204" pitchFamily="34" charset="0"/>
              <a:buChar char="•"/>
            </a:pPr>
            <a:r>
              <a:rPr lang="ar-AE" dirty="0">
                <a:solidFill>
                  <a:srgbClr val="333333"/>
                </a:solidFill>
                <a:uFill>
                  <a:solidFill>
                    <a:srgbClr val="0099FF"/>
                  </a:solidFill>
                </a:uFill>
                <a:latin typeface="Arial" panose="020B0604020202020204" pitchFamily="34" charset="0"/>
                <a:cs typeface="Arial" panose="020B0604020202020204" pitchFamily="34" charset="0"/>
              </a:rPr>
              <a:t>تحديثات التطبيق شائعة أيضًا. وغالباً ما تقوم الشركات أو المؤسسات المسؤولة عن تطبيقات مثل مستعرضات الويب وتطبيقات للأجهزة المحمولة وأجهزة خوادم الويب بتحديثها.</a:t>
            </a:r>
          </a:p>
          <a:p>
            <a:pPr marL="285750" indent="-285750" algn="just" rtl="1">
              <a:buFont typeface="Arial" panose="020B0604020202020204" pitchFamily="34" charset="0"/>
              <a:buChar char="•"/>
            </a:pPr>
            <a:r>
              <a:rPr lang="ar-AE" dirty="0">
                <a:solidFill>
                  <a:srgbClr val="333333"/>
                </a:solidFill>
                <a:uFill>
                  <a:solidFill>
                    <a:srgbClr val="0099FF"/>
                  </a:solidFill>
                </a:uFill>
                <a:latin typeface="Arial" panose="020B0604020202020204" pitchFamily="34" charset="0"/>
                <a:cs typeface="Arial" panose="020B0604020202020204" pitchFamily="34" charset="0"/>
              </a:rPr>
              <a:t>في عام 2015، تم اكتشاف ثغرة أمنية رئيسية، تسمى </a:t>
            </a:r>
            <a:r>
              <a:rPr lang="en-US" dirty="0" err="1">
                <a:solidFill>
                  <a:srgbClr val="333333"/>
                </a:solidFill>
                <a:uFill>
                  <a:solidFill>
                    <a:srgbClr val="0099FF"/>
                  </a:solidFill>
                </a:uFill>
                <a:latin typeface="Arial" panose="020B0604020202020204" pitchFamily="34" charset="0"/>
                <a:cs typeface="Arial" panose="020B0604020202020204" pitchFamily="34" charset="0"/>
              </a:rPr>
              <a:t>SYNful</a:t>
            </a:r>
            <a:r>
              <a:rPr lang="en-US" dirty="0">
                <a:solidFill>
                  <a:srgbClr val="333333"/>
                </a:solidFill>
                <a:uFill>
                  <a:solidFill>
                    <a:srgbClr val="0099FF"/>
                  </a:solidFill>
                </a:uFill>
                <a:latin typeface="Arial" panose="020B0604020202020204" pitchFamily="34" charset="0"/>
                <a:cs typeface="Arial" panose="020B0604020202020204" pitchFamily="34" charset="0"/>
              </a:rPr>
              <a:t> Knock، </a:t>
            </a:r>
            <a:r>
              <a:rPr lang="ar-AE" dirty="0">
                <a:solidFill>
                  <a:srgbClr val="333333"/>
                </a:solidFill>
                <a:uFill>
                  <a:solidFill>
                    <a:srgbClr val="0099FF"/>
                  </a:solidFill>
                </a:uFill>
                <a:latin typeface="Arial" panose="020B0604020202020204" pitchFamily="34" charset="0"/>
                <a:cs typeface="Arial" panose="020B0604020202020204" pitchFamily="34" charset="0"/>
              </a:rPr>
              <a:t>في </a:t>
            </a:r>
            <a:r>
              <a:rPr lang="en-US" dirty="0">
                <a:solidFill>
                  <a:srgbClr val="333333"/>
                </a:solidFill>
                <a:uFill>
                  <a:solidFill>
                    <a:srgbClr val="0099FF"/>
                  </a:solidFill>
                </a:uFill>
                <a:latin typeface="Arial" panose="020B0604020202020204" pitchFamily="34" charset="0"/>
                <a:cs typeface="Arial" panose="020B0604020202020204" pitchFamily="34" charset="0"/>
              </a:rPr>
              <a:t>Cisco IOS. </a:t>
            </a:r>
            <a:r>
              <a:rPr lang="ar-AE" dirty="0">
                <a:solidFill>
                  <a:srgbClr val="333333"/>
                </a:solidFill>
                <a:uFill>
                  <a:solidFill>
                    <a:srgbClr val="0099FF"/>
                  </a:solidFill>
                </a:uFill>
                <a:latin typeface="Arial" panose="020B0604020202020204" pitchFamily="34" charset="0"/>
                <a:cs typeface="Arial" panose="020B0604020202020204" pitchFamily="34" charset="0"/>
              </a:rPr>
              <a:t>سمحت هذه الثغرة الأمنية للمهاجمين بالتحكم في أجهزة التوجيه على مستوى المؤسسات، مثل أجهزة توجيه </a:t>
            </a:r>
            <a:r>
              <a:rPr lang="en-US" dirty="0">
                <a:solidFill>
                  <a:srgbClr val="333333"/>
                </a:solidFill>
                <a:uFill>
                  <a:solidFill>
                    <a:srgbClr val="0099FF"/>
                  </a:solidFill>
                </a:uFill>
                <a:latin typeface="Arial" panose="020B0604020202020204" pitchFamily="34" charset="0"/>
                <a:cs typeface="Arial" panose="020B0604020202020204" pitchFamily="34" charset="0"/>
              </a:rPr>
              <a:t>Cisco 1841 </a:t>
            </a:r>
            <a:r>
              <a:rPr lang="ar-AE" dirty="0">
                <a:solidFill>
                  <a:srgbClr val="333333"/>
                </a:solidFill>
                <a:uFill>
                  <a:solidFill>
                    <a:srgbClr val="0099FF"/>
                  </a:solidFill>
                </a:uFill>
                <a:latin typeface="Arial" panose="020B0604020202020204" pitchFamily="34" charset="0"/>
                <a:cs typeface="Arial" panose="020B0604020202020204" pitchFamily="34" charset="0"/>
              </a:rPr>
              <a:t>و2811 و3825 القديمة. يمكن للمهاجمين بعد ذلك مراقبة جميع اتصالات الشبكة ولديهم القدرة على إصابة أجهزة الشبكة الأخرى. تم إدخال ثغرة أمنية في النظام عند تثبيت إصدار </a:t>
            </a:r>
            <a:r>
              <a:rPr lang="en-US" dirty="0">
                <a:solidFill>
                  <a:srgbClr val="333333"/>
                </a:solidFill>
                <a:uFill>
                  <a:solidFill>
                    <a:srgbClr val="0099FF"/>
                  </a:solidFill>
                </a:uFill>
                <a:latin typeface="Arial" panose="020B0604020202020204" pitchFamily="34" charset="0"/>
                <a:cs typeface="Arial" panose="020B0604020202020204" pitchFamily="34" charset="0"/>
              </a:rPr>
              <a:t>IOS </a:t>
            </a:r>
            <a:r>
              <a:rPr lang="ar-AE" dirty="0">
                <a:solidFill>
                  <a:srgbClr val="333333"/>
                </a:solidFill>
                <a:uFill>
                  <a:solidFill>
                    <a:srgbClr val="0099FF"/>
                  </a:solidFill>
                </a:uFill>
                <a:latin typeface="Arial" panose="020B0604020202020204" pitchFamily="34" charset="0"/>
                <a:cs typeface="Arial" panose="020B0604020202020204" pitchFamily="34" charset="0"/>
              </a:rPr>
              <a:t>الذي تم تعديله في أجهزة التوجيه.</a:t>
            </a:r>
          </a:p>
          <a:p>
            <a:pPr marL="285750" indent="-285750" algn="just" rtl="1">
              <a:buFont typeface="Wingdings" panose="05000000000000000000" pitchFamily="2" charset="2"/>
              <a:buChar char="v"/>
            </a:pPr>
            <a:r>
              <a:rPr lang="ar-AE" b="1" dirty="0">
                <a:solidFill>
                  <a:srgbClr val="333333"/>
                </a:solidFill>
                <a:uFill>
                  <a:solidFill>
                    <a:srgbClr val="0099FF"/>
                  </a:solidFill>
                </a:uFill>
                <a:latin typeface="Arial" panose="020B0604020202020204" pitchFamily="34" charset="0"/>
                <a:cs typeface="Arial" panose="020B0604020202020204" pitchFamily="34" charset="0"/>
              </a:rPr>
              <a:t> لتجنب ذلك، تحقق دائمًا من سلامة نسخة </a:t>
            </a:r>
            <a:r>
              <a:rPr lang="en-US" b="1" dirty="0">
                <a:solidFill>
                  <a:srgbClr val="333333"/>
                </a:solidFill>
                <a:uFill>
                  <a:solidFill>
                    <a:srgbClr val="0099FF"/>
                  </a:solidFill>
                </a:uFill>
                <a:latin typeface="Arial" panose="020B0604020202020204" pitchFamily="34" charset="0"/>
                <a:cs typeface="Arial" panose="020B0604020202020204" pitchFamily="34" charset="0"/>
              </a:rPr>
              <a:t>IOS </a:t>
            </a:r>
            <a:r>
              <a:rPr lang="ar-AE" b="1" dirty="0">
                <a:solidFill>
                  <a:srgbClr val="333333"/>
                </a:solidFill>
                <a:uFill>
                  <a:solidFill>
                    <a:srgbClr val="0099FF"/>
                  </a:solidFill>
                </a:uFill>
                <a:latin typeface="Arial" panose="020B0604020202020204" pitchFamily="34" charset="0"/>
                <a:cs typeface="Arial" panose="020B0604020202020204" pitchFamily="34" charset="0"/>
              </a:rPr>
              <a:t>التي تم تنزيلها وحد من الوصول الفعلي للأجهزة إلى الأفراد المصرح لهم فقط.</a:t>
            </a:r>
          </a:p>
          <a:p>
            <a:pPr marL="285750" indent="-285750" algn="just" rtl="1">
              <a:buFont typeface="Wingdings" panose="05000000000000000000" pitchFamily="2" charset="2"/>
              <a:buChar char="v"/>
            </a:pPr>
            <a:r>
              <a:rPr lang="ar-AE" b="1" dirty="0">
                <a:solidFill>
                  <a:srgbClr val="333333"/>
                </a:solidFill>
                <a:uFill>
                  <a:solidFill>
                    <a:srgbClr val="0099FF"/>
                  </a:solidFill>
                </a:uFill>
                <a:latin typeface="Arial" panose="020B0604020202020204" pitchFamily="34" charset="0"/>
                <a:cs typeface="Arial" panose="020B0604020202020204" pitchFamily="34" charset="0"/>
              </a:rPr>
              <a:t>الهدف من تحديثات البرامج هو الحفاظ على الوضع الحالي وتجنب استغلال الثغرات الأمنية. في حين أن بعض الشركات لديها فرق اختبار الاختراق مكرسة للبحث، والعثور على الثغرات الأمنية للبرامج والتشخيص قبل أن يتمكن أحد من استغلالها، والباحثين عن الأمن هم طرف ثالث يتخصص أيضا في العثور على الثغرات الأمنية في البرمجيات.</a:t>
            </a:r>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r" rtl="1"/>
            <a:r>
              <a:rPr lang="ar-AE" dirty="0">
                <a:solidFill>
                  <a:srgbClr val="333333"/>
                </a:solidFill>
                <a:uFill>
                  <a:solidFill>
                    <a:srgbClr val="0099FF"/>
                  </a:solidFill>
                </a:uFill>
                <a:latin typeface="Arial" panose="020B0604020202020204" pitchFamily="34" charset="0"/>
                <a:cs typeface="Arial" panose="020B0604020202020204" pitchFamily="34" charset="0"/>
              </a:rPr>
              <a:t>الثغرات الأمنية </a:t>
            </a:r>
            <a:r>
              <a:rPr lang="en-US" b="1" dirty="0"/>
              <a:t>Hardware vulnerabilities</a:t>
            </a:r>
            <a:endParaRPr lang="en-US" dirty="0"/>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غالباً ما يتم تقديم ثغرات الأجهزة عن طريق عيوب تصميم الأجهزة. فمثلاً تُعد ذاكرة الوصول العشوائي </a:t>
            </a:r>
            <a:r>
              <a:rPr lang="en-US" dirty="0">
                <a:solidFill>
                  <a:srgbClr val="333333"/>
                </a:solidFill>
                <a:uFill>
                  <a:solidFill>
                    <a:srgbClr val="0099FF"/>
                  </a:solidFill>
                </a:uFill>
                <a:latin typeface="Arial" panose="020B0604020202020204" pitchFamily="34" charset="0"/>
                <a:cs typeface="Arial" panose="020B0604020202020204" pitchFamily="34" charset="0"/>
              </a:rPr>
              <a:t>RAM </a:t>
            </a:r>
            <a:r>
              <a:rPr lang="ar-AE" dirty="0">
                <a:solidFill>
                  <a:srgbClr val="333333"/>
                </a:solidFill>
                <a:uFill>
                  <a:solidFill>
                    <a:srgbClr val="0099FF"/>
                  </a:solidFill>
                </a:uFill>
                <a:latin typeface="Arial" panose="020B0604020202020204" pitchFamily="34" charset="0"/>
                <a:cs typeface="Arial" panose="020B0604020202020204" pitchFamily="34" charset="0"/>
              </a:rPr>
              <a:t>في الأساس عددًا من المكثفات </a:t>
            </a:r>
            <a:r>
              <a:rPr lang="en-US" dirty="0"/>
              <a:t>essentially capacitors</a:t>
            </a:r>
            <a:r>
              <a:rPr lang="ar-AE" dirty="0">
                <a:solidFill>
                  <a:srgbClr val="333333"/>
                </a:solidFill>
                <a:uFill>
                  <a:solidFill>
                    <a:srgbClr val="0099FF"/>
                  </a:solidFill>
                </a:uFill>
                <a:latin typeface="Arial" panose="020B0604020202020204" pitchFamily="34" charset="0"/>
                <a:cs typeface="Arial" panose="020B0604020202020204" pitchFamily="34" charset="0"/>
              </a:rPr>
              <a:t>المُثبَّتة في أماكن قريبة جدًا من بعضها البعض. تم اكتشاف أنه، نظرًا للتقارب، يمكن أن تؤثر التغييرات المستمرة على واحدة من هذه المكثفات على المكثفات المجاورة لها. استنادا إلى هذا الخلل في التصميم، تم إنشاء استغلال يسمى </a:t>
            </a:r>
            <a:r>
              <a:rPr lang="en-US" dirty="0" err="1">
                <a:solidFill>
                  <a:srgbClr val="333333"/>
                </a:solidFill>
                <a:uFill>
                  <a:solidFill>
                    <a:srgbClr val="0099FF"/>
                  </a:solidFill>
                </a:uFill>
                <a:latin typeface="Arial" panose="020B0604020202020204" pitchFamily="34" charset="0"/>
                <a:cs typeface="Arial" panose="020B0604020202020204" pitchFamily="34" charset="0"/>
              </a:rPr>
              <a:t>Rowhammer</a:t>
            </a:r>
            <a:r>
              <a:rPr lang="en-US"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من خلال إعادة كتابة الذاكرة في نفس العناوين بشكل متكرر، يتيح استغلال </a:t>
            </a:r>
            <a:r>
              <a:rPr lang="en-US" dirty="0" err="1">
                <a:solidFill>
                  <a:srgbClr val="333333"/>
                </a:solidFill>
                <a:uFill>
                  <a:solidFill>
                    <a:srgbClr val="0099FF"/>
                  </a:solidFill>
                </a:uFill>
                <a:latin typeface="Arial" panose="020B0604020202020204" pitchFamily="34" charset="0"/>
                <a:cs typeface="Arial" panose="020B0604020202020204" pitchFamily="34" charset="0"/>
              </a:rPr>
              <a:t>Rowhammer</a:t>
            </a:r>
            <a:r>
              <a:rPr lang="en-US"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إمكانية استرداد البيانات من خلايا ذاكرة العناوين القريبة، حتى إذا كانت الخلايا محمية.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تتعلق الثغرات الأمنية للأجهزة بطرازها، ولا يمكن استغلالها الاستغلال الأمثل من خلال المحاولات العشوائية على الرغم من أن عمليات استغلال الأجهزة تكون أكثر شيوعًا في الهجمات شديدة الاستهداف، إلا أن الحماية التقليدية من البرامج الضارة والأمان المادي توفر حماية كافية للمستخدم اليومي.</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08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الثغرات الأمنية</a:t>
            </a:r>
            <a:r>
              <a:rPr lang="ar-AE" sz="3100" b="1" dirty="0">
                <a:solidFill>
                  <a:srgbClr val="0099FF"/>
                </a:solidFill>
                <a:latin typeface="CiscoSansTTThin"/>
                <a:cs typeface="PT Bold Heading" panose="00000400000000000000" pitchFamily="2" charset="-78"/>
              </a:rPr>
              <a:t>في الأجهزة</a:t>
            </a:r>
            <a:r>
              <a:rPr lang="ar-EG" sz="3100" b="1" dirty="0">
                <a:solidFill>
                  <a:srgbClr val="0099FF"/>
                </a:solidFill>
                <a:latin typeface="CiscoSansTTThin"/>
                <a:cs typeface="PT Bold Heading" panose="00000400000000000000" pitchFamily="2" charset="-78"/>
              </a:rPr>
              <a:t> </a:t>
            </a:r>
            <a:r>
              <a:rPr lang="en-US" sz="3100" b="1" dirty="0">
                <a:solidFill>
                  <a:srgbClr val="0099FF"/>
                </a:solidFill>
                <a:latin typeface="CiscoSansTTThin"/>
                <a:cs typeface="PT Bold Heading" panose="00000400000000000000" pitchFamily="2" charset="-78"/>
              </a:rPr>
              <a:t>Hardware vulnerabilities</a:t>
            </a: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57580"/>
            <a:ext cx="10807243" cy="2862322"/>
          </a:xfrm>
          <a:prstGeom prst="rect">
            <a:avLst/>
          </a:prstGeom>
          <a:noFill/>
        </p:spPr>
        <p:txBody>
          <a:bodyPr wrap="square">
            <a:spAutoFit/>
          </a:bodyPr>
          <a:lstStyle/>
          <a:p>
            <a:pPr algn="just" rtl="1"/>
            <a:endParaRPr lang="en-US" dirty="0"/>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غالباً ما يتم تقديم ثغرات الأجهزة عن طريق عيوب تصميم الأجهزة. فمثلاً تُعد ذاكرة الوصول العشوائي </a:t>
            </a:r>
            <a:r>
              <a:rPr lang="en-US" dirty="0">
                <a:solidFill>
                  <a:srgbClr val="333333"/>
                </a:solidFill>
                <a:uFill>
                  <a:solidFill>
                    <a:srgbClr val="0099FF"/>
                  </a:solidFill>
                </a:uFill>
                <a:latin typeface="Arial" panose="020B0604020202020204" pitchFamily="34" charset="0"/>
                <a:cs typeface="Arial" panose="020B0604020202020204" pitchFamily="34" charset="0"/>
              </a:rPr>
              <a:t>RAM </a:t>
            </a:r>
            <a:r>
              <a:rPr lang="ar-AE" dirty="0">
                <a:solidFill>
                  <a:srgbClr val="333333"/>
                </a:solidFill>
                <a:uFill>
                  <a:solidFill>
                    <a:srgbClr val="0099FF"/>
                  </a:solidFill>
                </a:uFill>
                <a:latin typeface="Arial" panose="020B0604020202020204" pitchFamily="34" charset="0"/>
                <a:cs typeface="Arial" panose="020B0604020202020204" pitchFamily="34" charset="0"/>
              </a:rPr>
              <a:t>في الأساس عددًا من المكثفات </a:t>
            </a:r>
            <a:r>
              <a:rPr lang="en-US" dirty="0"/>
              <a:t>essentially capacitors</a:t>
            </a:r>
            <a:r>
              <a:rPr lang="ar-AE" dirty="0">
                <a:solidFill>
                  <a:srgbClr val="333333"/>
                </a:solidFill>
                <a:uFill>
                  <a:solidFill>
                    <a:srgbClr val="0099FF"/>
                  </a:solidFill>
                </a:uFill>
                <a:latin typeface="Arial" panose="020B0604020202020204" pitchFamily="34" charset="0"/>
                <a:cs typeface="Arial" panose="020B0604020202020204" pitchFamily="34" charset="0"/>
              </a:rPr>
              <a:t>المُثبَّتة في أماكن قريبة جدًا من بعضها البعض. تم اكتشاف أنه، نظرًا للتقارب، يمكن أن تؤثر التغييرات المستمرة على واحدة من هذه المكثفات على المكثفات المجاورة لها. استنادا إلى هذا الخلل في التصميم، تم إنشاء استغلال يسمى </a:t>
            </a:r>
            <a:r>
              <a:rPr lang="en-US" dirty="0" err="1">
                <a:solidFill>
                  <a:srgbClr val="333333"/>
                </a:solidFill>
                <a:uFill>
                  <a:solidFill>
                    <a:srgbClr val="0099FF"/>
                  </a:solidFill>
                </a:uFill>
                <a:latin typeface="Arial" panose="020B0604020202020204" pitchFamily="34" charset="0"/>
                <a:cs typeface="Arial" panose="020B0604020202020204" pitchFamily="34" charset="0"/>
              </a:rPr>
              <a:t>Rowhammer</a:t>
            </a:r>
            <a:r>
              <a:rPr lang="en-US"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من خلال إعادة كتابة الذاكرة في نفس العناوين بشكل متكرر، يتيح استغلال </a:t>
            </a:r>
            <a:r>
              <a:rPr lang="en-US" dirty="0" err="1">
                <a:solidFill>
                  <a:srgbClr val="333333"/>
                </a:solidFill>
                <a:uFill>
                  <a:solidFill>
                    <a:srgbClr val="0099FF"/>
                  </a:solidFill>
                </a:uFill>
                <a:latin typeface="Arial" panose="020B0604020202020204" pitchFamily="34" charset="0"/>
                <a:cs typeface="Arial" panose="020B0604020202020204" pitchFamily="34" charset="0"/>
              </a:rPr>
              <a:t>Rowhammer</a:t>
            </a:r>
            <a:r>
              <a:rPr lang="en-US"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إمكانية استرداد البيانات من خلايا ذاكرة العناوين القريبة، حتى إذا كانت الخلايا محمية.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تتعلق الثغرات الأمنية للأجهزة بطرازها، ولا يمكن استغلالها الاستغلال الأمثل من خلال المحاولات العشوائية على الرغم من أن عمليات استغلال الأجهزة تكون أكثر شيوعًا في الهجمات شديدة الاستهداف، إلا أن الحماية التقليدية من البرامج الضارة والأمان المادي توفر حماية كافية للمستخدم اليومي.</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20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57619" y="5883007"/>
            <a:ext cx="484742" cy="49575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تصنيف الثغرات الأمنية</a:t>
            </a: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57580"/>
            <a:ext cx="10807243" cy="5078313"/>
          </a:xfrm>
          <a:prstGeom prst="rect">
            <a:avLst/>
          </a:prstGeom>
          <a:noFill/>
        </p:spPr>
        <p:txBody>
          <a:bodyPr wrap="square">
            <a:spAutoFit/>
          </a:bodyPr>
          <a:lstStyle/>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تقع معظم الثغرات الأمنية في إحدى الفئات التالية:</a:t>
            </a:r>
          </a:p>
          <a:p>
            <a:pPr marL="342900" indent="-342900" algn="just" rtl="1">
              <a:buFont typeface="+mj-lt"/>
              <a:buAutoNum type="arabicPeriod"/>
            </a:pPr>
            <a:r>
              <a:rPr lang="ar-AE" b="1" u="sng" dirty="0">
                <a:solidFill>
                  <a:srgbClr val="333333"/>
                </a:solidFill>
                <a:uFill>
                  <a:solidFill>
                    <a:srgbClr val="0099FF"/>
                  </a:solidFill>
                </a:uFill>
                <a:latin typeface="Arial" panose="020B0604020202020204" pitchFamily="34" charset="0"/>
                <a:cs typeface="Arial" panose="020B0604020202020204" pitchFamily="34" charset="0"/>
              </a:rPr>
              <a:t>تجاوز سعة المساحة التخزينية المؤقتة</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r>
              <a:rPr lang="en-US" b="1" dirty="0"/>
              <a:t>Buffer overflow</a:t>
            </a:r>
            <a:r>
              <a:rPr lang="ar-AE" dirty="0">
                <a:solidFill>
                  <a:srgbClr val="333333"/>
                </a:solidFill>
                <a:uFill>
                  <a:solidFill>
                    <a:srgbClr val="0099FF"/>
                  </a:solidFill>
                </a:uFill>
                <a:latin typeface="Arial" panose="020B0604020202020204" pitchFamily="34" charset="0"/>
                <a:cs typeface="Arial" panose="020B0604020202020204" pitchFamily="34" charset="0"/>
              </a:rPr>
              <a:t>– تحدث هذه الثغرة الأمنية عندما تتم كتابة البيانات خارج حدود مساحة التخزين المؤقتة.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 مساحات التخزين المؤقتة هي مناطق الذاكرة المخصصة لأحد التطبيقات. من خلال تغيير البيانات خارج حدود مساحة التخزين المؤقتة، يصل التطبيق إلى الذاكرة المخصصة لعمليات أخرى. وهذا يؤدي إلى تعطل مفاجئ في النظام، أو اختراق البيانات، أو توفير تصعيد الامتيازات.</a:t>
            </a:r>
            <a:endParaRPr lang="ar-AE"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2.عدم التحقق من الإدخال</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r>
              <a:rPr lang="en-US" b="1" dirty="0"/>
              <a:t>Non-validated input</a:t>
            </a:r>
            <a:r>
              <a:rPr lang="ar-AE" dirty="0">
                <a:solidFill>
                  <a:srgbClr val="333333"/>
                </a:solidFill>
                <a:uFill>
                  <a:solidFill>
                    <a:srgbClr val="0099FF"/>
                  </a:solidFill>
                </a:uFill>
                <a:latin typeface="Arial" panose="020B0604020202020204" pitchFamily="34" charset="0"/>
                <a:cs typeface="Arial" panose="020B0604020202020204" pitchFamily="34" charset="0"/>
              </a:rPr>
              <a:t>– غالباً ما تعمل البرامج بإدخال بيانات. يمكن أن تحتوي هذه البيانات الواردة في البرنامج على محتوى ضار، مصمم لإجبار البرنامج على التصرف بطريقة غير مقصودة. خذ بعين الاعتبار برنامج يتلقى صورة للمعالج. فيمكن لمستخدم ضار إنشاء ملف صورة له أبعاد صور غير صالحة. ويمكن أن تجبر أبعاد وضعت لتقوم بإجراءات ضارة البرنامج على تخصيص مساحات تخزين بأحجام غير صحيحة وغير متوقعة.</a:t>
            </a: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3. حالات التعارض</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r>
              <a:rPr lang="en-US" b="1" dirty="0"/>
              <a:t>Race conditions</a:t>
            </a:r>
            <a:r>
              <a:rPr lang="ar-AE" dirty="0">
                <a:solidFill>
                  <a:srgbClr val="333333"/>
                </a:solidFill>
                <a:uFill>
                  <a:solidFill>
                    <a:srgbClr val="0099FF"/>
                  </a:solidFill>
                </a:uFill>
                <a:latin typeface="Arial" panose="020B0604020202020204" pitchFamily="34" charset="0"/>
                <a:cs typeface="Arial" panose="020B0604020202020204" pitchFamily="34" charset="0"/>
              </a:rPr>
              <a:t>– هذه الثغرة الأمنية تحدث عندما يعتمد إخراج حدث على مخرجات مرتبة أو محددة زمنياً. تصبح حالة التعارض مصدرًا للضعف عندما لا تحدث الأحداث المطلوبة أو المحددة بتوقيت معين المطلوبة في الترتيب الصحيح أو التوقيت الصحيح.</a:t>
            </a: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4. نقاط الضعف في الممارسات الأمنية</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r>
              <a:rPr lang="en-US" b="1" dirty="0"/>
              <a:t>Weaknesses in security practices</a:t>
            </a:r>
            <a:r>
              <a:rPr lang="ar-AE" dirty="0">
                <a:solidFill>
                  <a:srgbClr val="333333"/>
                </a:solidFill>
                <a:uFill>
                  <a:solidFill>
                    <a:srgbClr val="0099FF"/>
                  </a:solidFill>
                </a:uFill>
                <a:latin typeface="Arial" panose="020B0604020202020204" pitchFamily="34" charset="0"/>
                <a:cs typeface="Arial" panose="020B0604020202020204" pitchFamily="34" charset="0"/>
              </a:rPr>
              <a:t>– يمكن حماية الأنظمة والبيانات الحساسة من خلال التقنيات مثل المصادقة والترخيص والتشفير. ولا ينبغي للمطورين محاولة إنشاء خوارزميات الأمان الخاصة بهم لأنه من المرجح ستظهر بها ثغرات أمنية. لذا يُنصح بشدة أن يقوم مطورو البرامج باستخدام مكتبات الأمان التي تم إنشاؤها بالفعل واختبارها والتحقق منها.</a:t>
            </a: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5- مشاكل التحكم في الوصول</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r>
              <a:rPr lang="en-US" b="1" dirty="0"/>
              <a:t>Access-control problems</a:t>
            </a:r>
            <a:r>
              <a:rPr lang="ar-AE" dirty="0">
                <a:solidFill>
                  <a:srgbClr val="333333"/>
                </a:solidFill>
                <a:uFill>
                  <a:solidFill>
                    <a:srgbClr val="0099FF"/>
                  </a:solidFill>
                </a:uFill>
                <a:latin typeface="Arial" panose="020B0604020202020204" pitchFamily="34" charset="0"/>
                <a:cs typeface="Arial" panose="020B0604020202020204" pitchFamily="34" charset="0"/>
              </a:rPr>
              <a:t>- التحكم في الوصول هو عملية التحكم في تحديد من يقوم بماذا ويمتد من إدارة الوصول الفعلي إلى المعدات لإملاء من له حق الوصول إلى أحد الموارد، مثل الملف، وماذا يمكنهم فعله، مثل القراءة أو التغيير في الملف. يتم إنشاء العديد من الثغرات الأمنية بواسطة الاستخدام غير الصحيح لعناصر التحكم في الوصول.</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لذا يجب تقييد الوصول المادي ويجب استخدام تقنيات التشفير لحماية البيانات من السرقة أو التلف ولحماية الجهاز والبيانات التي يحتوي عليها.</a:t>
            </a:r>
            <a:r>
              <a:rPr lang="ar-AE" b="1" u="sng" dirty="0">
                <a:solidFill>
                  <a:srgbClr val="00B0F0"/>
                </a:solidFill>
                <a:uFill>
                  <a:solidFill>
                    <a:srgbClr val="0099FF"/>
                  </a:solidFill>
                </a:uFill>
                <a:latin typeface="Arial" panose="020B0604020202020204" pitchFamily="34" charset="0"/>
                <a:cs typeface="Arial" panose="020B0604020202020204" pitchFamily="34" charset="0"/>
              </a:rPr>
              <a:t>نشاط</a:t>
            </a:r>
          </a:p>
        </p:txBody>
      </p:sp>
    </p:spTree>
    <p:extLst>
      <p:ext uri="{BB962C8B-B14F-4D97-AF65-F5344CB8AC3E}">
        <p14:creationId xmlns:p14="http://schemas.microsoft.com/office/powerpoint/2010/main" val="269889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أنواع البرامج الضارة</a:t>
            </a:r>
            <a:r>
              <a:rPr lang="ar-AE"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57580"/>
            <a:ext cx="10807243" cy="3970318"/>
          </a:xfrm>
          <a:prstGeom prst="rect">
            <a:avLst/>
          </a:prstGeom>
          <a:noFill/>
        </p:spPr>
        <p:txBody>
          <a:bodyPr wrap="square">
            <a:spAutoFit/>
          </a:bodyPr>
          <a:lstStyle/>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اختصار  </a:t>
            </a:r>
            <a:r>
              <a:rPr lang="en-US" dirty="0">
                <a:solidFill>
                  <a:srgbClr val="333333"/>
                </a:solidFill>
                <a:uFill>
                  <a:solidFill>
                    <a:srgbClr val="0099FF"/>
                  </a:solidFill>
                </a:uFill>
                <a:latin typeface="Arial" panose="020B0604020202020204" pitchFamily="34" charset="0"/>
                <a:cs typeface="Arial" panose="020B0604020202020204" pitchFamily="34" charset="0"/>
              </a:rPr>
              <a:t>Malicious Software "</a:t>
            </a:r>
            <a:r>
              <a:rPr lang="ar-AE" dirty="0">
                <a:solidFill>
                  <a:srgbClr val="333333"/>
                </a:solidFill>
                <a:uFill>
                  <a:solidFill>
                    <a:srgbClr val="0099FF"/>
                  </a:solidFill>
                </a:uFill>
                <a:latin typeface="Arial" panose="020B0604020202020204" pitchFamily="34" charset="0"/>
                <a:cs typeface="Arial" panose="020B0604020202020204" pitchFamily="34" charset="0"/>
              </a:rPr>
              <a:t>البرامج الضارة"، هو </a:t>
            </a:r>
            <a:r>
              <a:rPr lang="en-US" dirty="0">
                <a:solidFill>
                  <a:srgbClr val="333333"/>
                </a:solidFill>
                <a:uFill>
                  <a:solidFill>
                    <a:srgbClr val="0099FF"/>
                  </a:solidFill>
                </a:uFill>
                <a:latin typeface="Arial" panose="020B0604020202020204" pitchFamily="34" charset="0"/>
                <a:cs typeface="Arial" panose="020B0604020202020204" pitchFamily="34" charset="0"/>
              </a:rPr>
              <a:t>malware "</a:t>
            </a:r>
            <a:r>
              <a:rPr lang="ar-AE" dirty="0">
                <a:solidFill>
                  <a:srgbClr val="333333"/>
                </a:solidFill>
                <a:uFill>
                  <a:solidFill>
                    <a:srgbClr val="0099FF"/>
                  </a:solidFill>
                </a:uFill>
                <a:latin typeface="Arial" panose="020B0604020202020204" pitchFamily="34" charset="0"/>
                <a:cs typeface="Arial" panose="020B0604020202020204" pitchFamily="34" charset="0"/>
              </a:rPr>
              <a:t>البرنامج الضار" وهو أي شفرة يمكن استخدامها لسرقة البيانات أو تجاوز عناصر التحكم في الوصول أو إلحاق الضرر بالنظام أو تعريضه للخطر. فيما يلي بعض الأنواع الشائعة للبرامج الضارة:</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برامج التجسس </a:t>
            </a:r>
            <a:r>
              <a:rPr lang="en-US" b="1" u="sng" dirty="0"/>
              <a:t>Spyware </a:t>
            </a:r>
            <a:r>
              <a:rPr lang="ar-AE" dirty="0">
                <a:solidFill>
                  <a:srgbClr val="333333"/>
                </a:solidFill>
                <a:uFill>
                  <a:solidFill>
                    <a:srgbClr val="0099FF"/>
                  </a:solidFill>
                </a:uFill>
                <a:latin typeface="Arial" panose="020B0604020202020204" pitchFamily="34" charset="0"/>
                <a:cs typeface="Arial" panose="020B0604020202020204" pitchFamily="34" charset="0"/>
              </a:rPr>
              <a:t>– صممت بهدف التجسس والتتبع وجمع البيانات عن المستخدم. غالبًا ما تتضمن برامج التجسس برامج تعقب النشاطات، وجمع تفاصيل الضغط على لوحة المفاتيح وجمع البيانات. في محاولة للتغلب على الإجراءات الأمنية، تقوم برامج التجسس بتعديل إعدادات الأمان. وغالبًا ما تجمع برامج التجسس نفسها مع البرامج الشرعية أو مع فيروس حصان طروادة "</a:t>
            </a:r>
            <a:r>
              <a:rPr lang="en-US" dirty="0">
                <a:solidFill>
                  <a:srgbClr val="333333"/>
                </a:solidFill>
                <a:uFill>
                  <a:solidFill>
                    <a:srgbClr val="0099FF"/>
                  </a:solidFill>
                </a:uFill>
                <a:latin typeface="Arial" panose="020B0604020202020204" pitchFamily="34" charset="0"/>
                <a:cs typeface="Arial" panose="020B0604020202020204" pitchFamily="34" charset="0"/>
              </a:rPr>
              <a:t>Trojan horse".</a:t>
            </a:r>
            <a:endParaRPr lang="en-US"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endParaRPr lang="en-US"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برامج الإعلانات المتسللة </a:t>
            </a:r>
            <a:r>
              <a:rPr lang="en-US" b="1" u="sng" dirty="0"/>
              <a:t>Adware</a:t>
            </a:r>
            <a:r>
              <a:rPr lang="en-US" b="1" dirty="0"/>
              <a:t> </a:t>
            </a:r>
            <a:r>
              <a:rPr lang="ar-AE" dirty="0">
                <a:solidFill>
                  <a:srgbClr val="333333"/>
                </a:solidFill>
                <a:uFill>
                  <a:solidFill>
                    <a:srgbClr val="0099FF"/>
                  </a:solidFill>
                </a:uFill>
                <a:latin typeface="Arial" panose="020B0604020202020204" pitchFamily="34" charset="0"/>
                <a:cs typeface="Arial" panose="020B0604020202020204" pitchFamily="34" charset="0"/>
              </a:rPr>
              <a:t>– هي برامج ضارة صممت بهدف تقديم الإعلانات تلقائياً. وغالباً ما يتم تثبيت برامج الإعلانات المتسللة ببعض إصدارات البرامج. بعض هذه البرامج تكون هدفها الدعاية الاعلانية فقط وبعضها يكون غطاءً مناسبًا لبرامج التجسس</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en-US" b="1" u="sng" dirty="0">
                <a:solidFill>
                  <a:srgbClr val="333333"/>
                </a:solidFill>
                <a:uFill>
                  <a:solidFill>
                    <a:srgbClr val="0099FF"/>
                  </a:solidFill>
                </a:uFill>
                <a:latin typeface="Arial" panose="020B0604020202020204" pitchFamily="34" charset="0"/>
                <a:cs typeface="Arial" panose="020B0604020202020204" pitchFamily="34" charset="0"/>
              </a:rPr>
              <a:t>Bot "</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روبوت أو بوت"</a:t>
            </a:r>
            <a:r>
              <a:rPr lang="en-US" b="1" u="sng" dirty="0"/>
              <a:t>Bot </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 تم اشتقاقها من كلمة </a:t>
            </a:r>
            <a:r>
              <a:rPr lang="en-US" dirty="0">
                <a:solidFill>
                  <a:srgbClr val="333333"/>
                </a:solidFill>
                <a:uFill>
                  <a:solidFill>
                    <a:srgbClr val="0099FF"/>
                  </a:solidFill>
                </a:uFill>
                <a:latin typeface="Arial" panose="020B0604020202020204" pitchFamily="34" charset="0"/>
                <a:cs typeface="Arial" panose="020B0604020202020204" pitchFamily="34" charset="0"/>
              </a:rPr>
              <a:t>robot، </a:t>
            </a:r>
            <a:r>
              <a:rPr lang="ar-AE" dirty="0">
                <a:solidFill>
                  <a:srgbClr val="333333"/>
                </a:solidFill>
                <a:uFill>
                  <a:solidFill>
                    <a:srgbClr val="0099FF"/>
                  </a:solidFill>
                </a:uFill>
                <a:latin typeface="Arial" panose="020B0604020202020204" pitchFamily="34" charset="0"/>
                <a:cs typeface="Arial" panose="020B0604020202020204" pitchFamily="34" charset="0"/>
              </a:rPr>
              <a:t>فهي في حقيقة الأمر برامج ضارة صممت لتقوم بتنفيذ إجراء معين بشكل أوتوماتيكي عادة عبر الإنترنت. في حين أن معظم البوتات غير ضارة، إلا أن الاستخدام المتزايد للبوتات الخبيثة يعتبر شبكة الروبوت. تصاب العديد من أجهزة الكمبيوتر بالبوت التي تتم برمجتها لينتظر بهدوء الأوامر المقدمة من المهاجم.</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78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أنواع البرامج الضارة</a:t>
            </a:r>
            <a:r>
              <a:rPr lang="ar-AE"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3693319"/>
          </a:xfrm>
          <a:prstGeom prst="rect">
            <a:avLst/>
          </a:prstGeom>
          <a:noFill/>
        </p:spPr>
        <p:txBody>
          <a:bodyPr wrap="square">
            <a:spAutoFit/>
          </a:bodyPr>
          <a:lstStyle/>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برامج طلب الفدية "</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Ransomware" – </a:t>
            </a:r>
            <a:r>
              <a:rPr lang="ar-AE" dirty="0">
                <a:solidFill>
                  <a:srgbClr val="333333"/>
                </a:solidFill>
                <a:uFill>
                  <a:solidFill>
                    <a:srgbClr val="0099FF"/>
                  </a:solidFill>
                </a:uFill>
                <a:latin typeface="Arial" panose="020B0604020202020204" pitchFamily="34" charset="0"/>
                <a:cs typeface="Arial" panose="020B0604020202020204" pitchFamily="34" charset="0"/>
              </a:rPr>
              <a:t>– هي برامج صممت من أجل تعطيل نظام الكمبيوتر أو البيانات التي تحتوي على ما تملكه حتى يتم إجراء عملية دفع. تعمل تلك البرامج عاده عن طريق تشفير البيانات في جهاز الكمبيوتر باستخدام مفتاح غير معروف للمستخدم يمكن لبعض الإصدارات الأخرى من برامج طلب الفدية "</a:t>
            </a:r>
            <a:r>
              <a:rPr lang="en-US" dirty="0">
                <a:solidFill>
                  <a:srgbClr val="333333"/>
                </a:solidFill>
                <a:uFill>
                  <a:solidFill>
                    <a:srgbClr val="0099FF"/>
                  </a:solidFill>
                </a:uFill>
                <a:latin typeface="Arial" panose="020B0604020202020204" pitchFamily="34" charset="0"/>
                <a:cs typeface="Arial" panose="020B0604020202020204" pitchFamily="34" charset="0"/>
              </a:rPr>
              <a:t>Ransomware" </a:t>
            </a:r>
            <a:r>
              <a:rPr lang="ar-AE" dirty="0">
                <a:solidFill>
                  <a:srgbClr val="333333"/>
                </a:solidFill>
                <a:uFill>
                  <a:solidFill>
                    <a:srgbClr val="0099FF"/>
                  </a:solidFill>
                </a:uFill>
                <a:latin typeface="Arial" panose="020B0604020202020204" pitchFamily="34" charset="0"/>
                <a:cs typeface="Arial" panose="020B0604020202020204" pitchFamily="34" charset="0"/>
              </a:rPr>
              <a:t>الاستفادة من الثغرات الأمنية في النظام وإغلاقه. تنتشر برامج طلب الفدية "</a:t>
            </a:r>
            <a:r>
              <a:rPr lang="en-US" dirty="0">
                <a:solidFill>
                  <a:srgbClr val="333333"/>
                </a:solidFill>
                <a:uFill>
                  <a:solidFill>
                    <a:srgbClr val="0099FF"/>
                  </a:solidFill>
                </a:uFill>
                <a:latin typeface="Arial" panose="020B0604020202020204" pitchFamily="34" charset="0"/>
                <a:cs typeface="Arial" panose="020B0604020202020204" pitchFamily="34" charset="0"/>
              </a:rPr>
              <a:t>Ransomware" </a:t>
            </a:r>
            <a:r>
              <a:rPr lang="ar-AE" dirty="0">
                <a:solidFill>
                  <a:srgbClr val="333333"/>
                </a:solidFill>
                <a:uFill>
                  <a:solidFill>
                    <a:srgbClr val="0099FF"/>
                  </a:solidFill>
                </a:uFill>
                <a:latin typeface="Arial" panose="020B0604020202020204" pitchFamily="34" charset="0"/>
                <a:cs typeface="Arial" panose="020B0604020202020204" pitchFamily="34" charset="0"/>
              </a:rPr>
              <a:t>بواسطة ملف تم تنزيله أو بعض ثغرات البرامج.</a:t>
            </a:r>
            <a:endParaRPr lang="en-US"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برنامج استغلال الخوف "</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Scareware" – </a:t>
            </a:r>
            <a:r>
              <a:rPr lang="ar-AE" dirty="0">
                <a:solidFill>
                  <a:srgbClr val="333333"/>
                </a:solidFill>
                <a:uFill>
                  <a:solidFill>
                    <a:srgbClr val="0099FF"/>
                  </a:solidFill>
                </a:uFill>
                <a:latin typeface="Arial" panose="020B0604020202020204" pitchFamily="34" charset="0"/>
                <a:cs typeface="Arial" panose="020B0604020202020204" pitchFamily="34" charset="0"/>
              </a:rPr>
              <a:t>– هو نوع من البرامج الضارة المصممة لإقناع المستخدم باتخاذ إجراء محدد بناء على الخوف. يقوم برنامج استغلال الخوف "</a:t>
            </a:r>
            <a:r>
              <a:rPr lang="en-US" dirty="0">
                <a:solidFill>
                  <a:srgbClr val="333333"/>
                </a:solidFill>
                <a:uFill>
                  <a:solidFill>
                    <a:srgbClr val="0099FF"/>
                  </a:solidFill>
                </a:uFill>
                <a:latin typeface="Arial" panose="020B0604020202020204" pitchFamily="34" charset="0"/>
                <a:cs typeface="Arial" panose="020B0604020202020204" pitchFamily="34" charset="0"/>
              </a:rPr>
              <a:t>Scareware"</a:t>
            </a:r>
            <a:r>
              <a:rPr lang="ar-AE" dirty="0">
                <a:solidFill>
                  <a:srgbClr val="333333"/>
                </a:solidFill>
                <a:uFill>
                  <a:solidFill>
                    <a:srgbClr val="0099FF"/>
                  </a:solidFill>
                </a:uFill>
                <a:latin typeface="Arial" panose="020B0604020202020204" pitchFamily="34" charset="0"/>
                <a:cs typeface="Arial" panose="020B0604020202020204" pitchFamily="34" charset="0"/>
              </a:rPr>
              <a:t>بتكوين إطارات منبثقة تشبه نوافذ حوار نظام التشغيل. تنقل هذه النوافذ رسائل مزورة تفيد بأن النظام في خطر أو يحتاج إلى تنفيذ برنامج معين للعودة إلى التشغيل العادي. في الواقع، لم يتم تقييم أية مشاكل أو اكتشافها، وإذا وافق المستخدم على البرنامج المذكور وتم تنفيذه، فسيتم إصابة نظامه ببرامج ضارة.</a:t>
            </a:r>
          </a:p>
          <a:p>
            <a:pPr algn="just" rtl="1"/>
            <a:r>
              <a:rPr lang="en-US" b="1" u="sng" dirty="0">
                <a:solidFill>
                  <a:srgbClr val="333333"/>
                </a:solidFill>
                <a:uFill>
                  <a:solidFill>
                    <a:srgbClr val="0099FF"/>
                  </a:solidFill>
                </a:uFill>
                <a:latin typeface="Arial" panose="020B0604020202020204" pitchFamily="34" charset="0"/>
                <a:cs typeface="Arial" panose="020B0604020202020204" pitchFamily="34" charset="0"/>
              </a:rPr>
              <a:t>"</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برنامج </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Rootkit – </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روبوت أو بوت"</a:t>
            </a:r>
            <a:r>
              <a:rPr lang="en-US" b="1" u="sng" dirty="0"/>
              <a:t>Bot </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 </a:t>
            </a:r>
            <a:r>
              <a:rPr lang="en-US" dirty="0">
                <a:solidFill>
                  <a:srgbClr val="333333"/>
                </a:solidFill>
                <a:uFill>
                  <a:solidFill>
                    <a:srgbClr val="0099FF"/>
                  </a:solidFill>
                </a:uFill>
                <a:latin typeface="Arial" panose="020B0604020202020204" pitchFamily="34" charset="0"/>
                <a:cs typeface="Arial" panose="020B0604020202020204" pitchFamily="34" charset="0"/>
              </a:rPr>
              <a:t>Rootkit – </a:t>
            </a:r>
            <a:r>
              <a:rPr lang="ar-AE" dirty="0">
                <a:solidFill>
                  <a:srgbClr val="333333"/>
                </a:solidFill>
                <a:uFill>
                  <a:solidFill>
                    <a:srgbClr val="0099FF"/>
                  </a:solidFill>
                </a:uFill>
                <a:latin typeface="Arial" panose="020B0604020202020204" pitchFamily="34" charset="0"/>
                <a:cs typeface="Arial" panose="020B0604020202020204" pitchFamily="34" charset="0"/>
              </a:rPr>
              <a:t>تم تصميم هذا البرنامج الضار لتعديل نظام التشغيل لإنشاء باب خلفي. ثم يستخدم المهاجمون الباب الخلفي للوصول إلى الكمبيوتر عن بُعد. تستفيد معظم برامج </a:t>
            </a:r>
            <a:r>
              <a:rPr lang="en-US" dirty="0">
                <a:solidFill>
                  <a:srgbClr val="333333"/>
                </a:solidFill>
                <a:uFill>
                  <a:solidFill>
                    <a:srgbClr val="0099FF"/>
                  </a:solidFill>
                </a:uFill>
                <a:latin typeface="Arial" panose="020B0604020202020204" pitchFamily="34" charset="0"/>
                <a:cs typeface="Arial" panose="020B0604020202020204" pitchFamily="34" charset="0"/>
              </a:rPr>
              <a:t>rootkit </a:t>
            </a:r>
            <a:r>
              <a:rPr lang="ar-AE" dirty="0">
                <a:solidFill>
                  <a:srgbClr val="333333"/>
                </a:solidFill>
                <a:uFill>
                  <a:solidFill>
                    <a:srgbClr val="0099FF"/>
                  </a:solidFill>
                </a:uFill>
                <a:latin typeface="Arial" panose="020B0604020202020204" pitchFamily="34" charset="0"/>
                <a:cs typeface="Arial" panose="020B0604020202020204" pitchFamily="34" charset="0"/>
              </a:rPr>
              <a:t>من الثغرات الأمنية في البرامج لتنفيذ تصعيد الامتيازات وتعديل ملفات النظام. ومن الشائع أيضًا أن تقوم برامج </a:t>
            </a:r>
            <a:r>
              <a:rPr lang="en-US" dirty="0">
                <a:solidFill>
                  <a:srgbClr val="333333"/>
                </a:solidFill>
                <a:uFill>
                  <a:solidFill>
                    <a:srgbClr val="0099FF"/>
                  </a:solidFill>
                </a:uFill>
                <a:latin typeface="Arial" panose="020B0604020202020204" pitchFamily="34" charset="0"/>
                <a:cs typeface="Arial" panose="020B0604020202020204" pitchFamily="34" charset="0"/>
              </a:rPr>
              <a:t>rootkit </a:t>
            </a:r>
            <a:r>
              <a:rPr lang="ar-AE" dirty="0">
                <a:solidFill>
                  <a:srgbClr val="333333"/>
                </a:solidFill>
                <a:uFill>
                  <a:solidFill>
                    <a:srgbClr val="0099FF"/>
                  </a:solidFill>
                </a:uFill>
                <a:latin typeface="Arial" panose="020B0604020202020204" pitchFamily="34" charset="0"/>
                <a:cs typeface="Arial" panose="020B0604020202020204" pitchFamily="34" charset="0"/>
              </a:rPr>
              <a:t>بتعديل بيانات التحليل الجنائي وأدوات المراقبة، مما يجعل اكتشافها صعبًا للغاية. في كثير من الأحيان، يجب أن يتم مسح جهاز كمبيوتر مصاب بـ </a:t>
            </a:r>
            <a:r>
              <a:rPr lang="en-US" dirty="0">
                <a:solidFill>
                  <a:srgbClr val="333333"/>
                </a:solidFill>
                <a:uFill>
                  <a:solidFill>
                    <a:srgbClr val="0099FF"/>
                  </a:solidFill>
                </a:uFill>
                <a:latin typeface="Arial" panose="020B0604020202020204" pitchFamily="34" charset="0"/>
                <a:cs typeface="Arial" panose="020B0604020202020204" pitchFamily="34" charset="0"/>
              </a:rPr>
              <a:t>rootkit </a:t>
            </a:r>
            <a:r>
              <a:rPr lang="ar-AE" dirty="0">
                <a:solidFill>
                  <a:srgbClr val="333333"/>
                </a:solidFill>
                <a:uFill>
                  <a:solidFill>
                    <a:srgbClr val="0099FF"/>
                  </a:solidFill>
                </a:uFill>
                <a:latin typeface="Arial" panose="020B0604020202020204" pitchFamily="34" charset="0"/>
                <a:cs typeface="Arial" panose="020B0604020202020204" pitchFamily="34" charset="0"/>
              </a:rPr>
              <a:t>وإعادة تثبيته.</a:t>
            </a:r>
          </a:p>
          <a:p>
            <a:pPr algn="just" rtl="1"/>
            <a:endParaRPr lang="ar-AE"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87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أنواع البرامج الضارة</a:t>
            </a:r>
            <a:r>
              <a:rPr lang="ar-AE"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5078313"/>
          </a:xfrm>
          <a:prstGeom prst="rect">
            <a:avLst/>
          </a:prstGeom>
          <a:noFill/>
        </p:spPr>
        <p:txBody>
          <a:bodyPr wrap="square">
            <a:spAutoFit/>
          </a:bodyPr>
          <a:lstStyle/>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الفيروسات المتنقلة </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Worms – </a:t>
            </a:r>
            <a:r>
              <a:rPr lang="ar-AE" dirty="0">
                <a:solidFill>
                  <a:srgbClr val="333333"/>
                </a:solidFill>
                <a:uFill>
                  <a:solidFill>
                    <a:srgbClr val="0099FF"/>
                  </a:solidFill>
                </a:uFill>
                <a:latin typeface="Arial" panose="020B0604020202020204" pitchFamily="34" charset="0"/>
                <a:cs typeface="Arial" panose="020B0604020202020204" pitchFamily="34" charset="0"/>
              </a:rPr>
              <a:t>– هي شفرة خبيثة تقوم بتكرار نفسها من خلال استغلال الثغرات في الشبكات بشكل مستقل. وعادة ما تؤدي الفيروسات المتنقلة إلى إبطاء الشبكات. وتعمل الفيروسات المتنقلة ذاتيًا، في حين أن الفيروسات لا تعمل إلا من خلال برنامج مُضيف. كما لا تحتاج إلى مشاركة المستخدم إلا في بداية الإصابة. وبعد إصابة المُضيف، يمتلك الفيروس المتنقل القدرة على الانتشار بسرعة كبيرة على الشبكة. تتشارك الفيروسات المتنقلة في تشابه الأنماط. كما أن لديها القدرة على إيجاد الثغرات وهي الطريقة التي تنتشر من خلالها وتتكاثر، وجميعها يحتوي على البيانات الأساسية.</a:t>
            </a: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وتعتبر الفيروسات المتنقلة مسؤولة عن بعض الهجمات الأكثر تدميرًا على الإنترنت. كما هو موضح في الشكل 1، في 2001 أصاب فيروس </a:t>
            </a:r>
            <a:r>
              <a:rPr lang="en-US" dirty="0">
                <a:solidFill>
                  <a:srgbClr val="333333"/>
                </a:solidFill>
                <a:uFill>
                  <a:solidFill>
                    <a:srgbClr val="0099FF"/>
                  </a:solidFill>
                </a:uFill>
                <a:latin typeface="Arial" panose="020B0604020202020204" pitchFamily="34" charset="0"/>
                <a:cs typeface="Arial" panose="020B0604020202020204" pitchFamily="34" charset="0"/>
              </a:rPr>
              <a:t>Code Red </a:t>
            </a:r>
            <a:r>
              <a:rPr lang="ar-AE" dirty="0">
                <a:solidFill>
                  <a:srgbClr val="333333"/>
                </a:solidFill>
                <a:uFill>
                  <a:solidFill>
                    <a:srgbClr val="0099FF"/>
                  </a:solidFill>
                </a:uFill>
                <a:latin typeface="Arial" panose="020B0604020202020204" pitchFamily="34" charset="0"/>
                <a:cs typeface="Arial" panose="020B0604020202020204" pitchFamily="34" charset="0"/>
              </a:rPr>
              <a:t>المتنقل 658 جهاز خادمًا. وفي غضون 19 ساعة، كان الفيروس المتنقل قد أصاب حوالي 300000 جهاز خادم كما هو موضح في الشكل 2.</a:t>
            </a:r>
            <a:endParaRPr lang="en-US"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الهجوم الوسيط ‎</a:t>
            </a:r>
            <a:r>
              <a:rPr lang="en-US" b="1" u="sng" dirty="0" err="1">
                <a:solidFill>
                  <a:srgbClr val="333333"/>
                </a:solidFill>
                <a:uFill>
                  <a:solidFill>
                    <a:srgbClr val="0099FF"/>
                  </a:solidFill>
                </a:uFill>
                <a:latin typeface="Arial" panose="020B0604020202020204" pitchFamily="34" charset="0"/>
                <a:cs typeface="Arial" panose="020B0604020202020204" pitchFamily="34" charset="0"/>
              </a:rPr>
              <a:t>MitM</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 </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 Man-In-The-Middle </a:t>
            </a:r>
            <a:r>
              <a:rPr lang="ar-AE" dirty="0">
                <a:solidFill>
                  <a:srgbClr val="333333"/>
                </a:solidFill>
                <a:uFill>
                  <a:solidFill>
                    <a:srgbClr val="0099FF"/>
                  </a:solidFill>
                </a:uFill>
                <a:latin typeface="Arial" panose="020B0604020202020204" pitchFamily="34" charset="0"/>
                <a:cs typeface="Arial" panose="020B0604020202020204" pitchFamily="34" charset="0"/>
              </a:rPr>
              <a:t>– يتيح للمهاجم التحكم في أحد الأجهزة دون معرفة المستخدم. وبهذا المستوى من الوصول، يمكن للمهاجم اعتراض بيانات المستخدم، والتقاطها قبل ترحيلها إلى وجهتها المقصودة. يتم استخدام هجوم </a:t>
            </a:r>
            <a:r>
              <a:rPr lang="en-US" dirty="0" err="1">
                <a:solidFill>
                  <a:srgbClr val="333333"/>
                </a:solidFill>
                <a:uFill>
                  <a:solidFill>
                    <a:srgbClr val="0099FF"/>
                  </a:solidFill>
                </a:uFill>
                <a:latin typeface="Arial" panose="020B0604020202020204" pitchFamily="34" charset="0"/>
                <a:cs typeface="Arial" panose="020B0604020202020204" pitchFamily="34" charset="0"/>
              </a:rPr>
              <a:t>MitM</a:t>
            </a:r>
            <a:r>
              <a:rPr lang="en-US"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على نطاق واسع لسرقة المعلومات المالية. ويوجد العديد من الفيروسات المتنقلة والوسائل المختلفة التي تساعد المهاجم في استخدام إمكانيات </a:t>
            </a:r>
            <a:r>
              <a:rPr lang="en-US" dirty="0" err="1">
                <a:solidFill>
                  <a:srgbClr val="333333"/>
                </a:solidFill>
                <a:uFill>
                  <a:solidFill>
                    <a:srgbClr val="0099FF"/>
                  </a:solidFill>
                </a:uFill>
                <a:latin typeface="Arial" panose="020B0604020202020204" pitchFamily="34" charset="0"/>
                <a:cs typeface="Arial" panose="020B0604020202020204" pitchFamily="34" charset="0"/>
              </a:rPr>
              <a:t>MitM</a:t>
            </a:r>
            <a:r>
              <a:rPr lang="en-US" dirty="0">
                <a:solidFill>
                  <a:srgbClr val="333333"/>
                </a:solidFill>
                <a:uFill>
                  <a:solidFill>
                    <a:srgbClr val="0099FF"/>
                  </a:solidFill>
                </a:uFill>
                <a:latin typeface="Arial" panose="020B0604020202020204" pitchFamily="34" charset="0"/>
                <a:cs typeface="Arial" panose="020B0604020202020204" pitchFamily="34" charset="0"/>
              </a:rPr>
              <a:t>.</a:t>
            </a:r>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فيروس حصان طروادة</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 </a:t>
            </a:r>
            <a:r>
              <a:rPr lang="en-US" dirty="0">
                <a:solidFill>
                  <a:srgbClr val="333333"/>
                </a:solidFill>
                <a:uFill>
                  <a:solidFill>
                    <a:srgbClr val="0099FF"/>
                  </a:solidFill>
                </a:uFill>
                <a:latin typeface="Arial" panose="020B0604020202020204" pitchFamily="34" charset="0"/>
                <a:cs typeface="Arial" panose="020B0604020202020204" pitchFamily="34" charset="0"/>
              </a:rPr>
              <a:t>Trojan horse </a:t>
            </a:r>
            <a:r>
              <a:rPr lang="ar-AE" b="1" u="sng" dirty="0">
                <a:solidFill>
                  <a:srgbClr val="333333"/>
                </a:solidFill>
                <a:uFill>
                  <a:solidFill>
                    <a:srgbClr val="0099FF"/>
                  </a:solidFill>
                </a:uFill>
                <a:latin typeface="Arial" panose="020B0604020202020204" pitchFamily="34" charset="0"/>
                <a:cs typeface="Arial" panose="020B0604020202020204" pitchFamily="34" charset="0"/>
              </a:rPr>
              <a:t>"</a:t>
            </a:r>
            <a:endParaRPr lang="ar-AE"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dirty="0">
                <a:solidFill>
                  <a:srgbClr val="333333"/>
                </a:solidFill>
                <a:uFill>
                  <a:solidFill>
                    <a:srgbClr val="0099FF"/>
                  </a:solidFill>
                </a:uFill>
                <a:latin typeface="Arial" panose="020B0604020202020204" pitchFamily="34" charset="0"/>
                <a:cs typeface="Arial" panose="020B0604020202020204" pitchFamily="34" charset="0"/>
              </a:rPr>
              <a:t>هو برنامج خبيث يقوم بعمليات خبيثة تحت ستار العملية المطلوبة. يستغل هذا الرمز الخبيث امتيازات المستخدم الذي يشغله. في كثير من الأحيان، يتم العثور على أحصنة طروادة في ملفات الصور والملفات الصوتية أو الألعاب. حصان طروادة يختلف عن الفيروس لأنه يربط نفسه بالملفات غير القابلة للتنفيذ.</a:t>
            </a: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الهجوم على الأجهزة المحمولة</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Man-In-The-Mobile (</a:t>
            </a:r>
            <a:r>
              <a:rPr lang="en-US" b="1" u="sng" dirty="0" err="1">
                <a:solidFill>
                  <a:srgbClr val="333333"/>
                </a:solidFill>
                <a:uFill>
                  <a:solidFill>
                    <a:srgbClr val="0099FF"/>
                  </a:solidFill>
                </a:uFill>
                <a:latin typeface="Arial" panose="020B0604020202020204" pitchFamily="34" charset="0"/>
                <a:cs typeface="Arial" panose="020B0604020202020204" pitchFamily="34" charset="0"/>
              </a:rPr>
              <a:t>MitMo</a:t>
            </a:r>
            <a:r>
              <a:rPr lang="en-US" b="1" u="sng"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 هو نوع من أنواع الهجوم الوسيط، يستغله المستخدم للسيطرة على الأجهزة المحمولة. عند الإصابة، يمكن توجيه معلومات المستخدم الحساسة من الجهاز المحمول وإرسالها إلى المهاجمين. ويعتبر </a:t>
            </a:r>
            <a:r>
              <a:rPr lang="en-US" dirty="0" err="1">
                <a:solidFill>
                  <a:srgbClr val="333333"/>
                </a:solidFill>
                <a:uFill>
                  <a:solidFill>
                    <a:srgbClr val="0099FF"/>
                  </a:solidFill>
                </a:uFill>
                <a:latin typeface="Arial" panose="020B0604020202020204" pitchFamily="34" charset="0"/>
                <a:cs typeface="Arial" panose="020B0604020202020204" pitchFamily="34" charset="0"/>
              </a:rPr>
              <a:t>ZeuS</a:t>
            </a:r>
            <a:r>
              <a:rPr lang="en-US"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مثالاً على استغلال قدرات </a:t>
            </a:r>
            <a:r>
              <a:rPr lang="en-US" dirty="0" err="1">
                <a:solidFill>
                  <a:srgbClr val="333333"/>
                </a:solidFill>
                <a:uFill>
                  <a:solidFill>
                    <a:srgbClr val="0099FF"/>
                  </a:solidFill>
                </a:uFill>
                <a:latin typeface="Arial" panose="020B0604020202020204" pitchFamily="34" charset="0"/>
                <a:cs typeface="Arial" panose="020B0604020202020204" pitchFamily="34" charset="0"/>
              </a:rPr>
              <a:t>MitMo</a:t>
            </a:r>
            <a:r>
              <a:rPr lang="en-US" dirty="0">
                <a:solidFill>
                  <a:srgbClr val="333333"/>
                </a:solidFill>
                <a:uFill>
                  <a:solidFill>
                    <a:srgbClr val="0099FF"/>
                  </a:solidFill>
                </a:uFill>
                <a:latin typeface="Arial" panose="020B0604020202020204" pitchFamily="34" charset="0"/>
                <a:cs typeface="Arial" panose="020B0604020202020204" pitchFamily="34" charset="0"/>
              </a:rPr>
              <a:t>، </a:t>
            </a:r>
            <a:r>
              <a:rPr lang="ar-AE" dirty="0">
                <a:solidFill>
                  <a:srgbClr val="333333"/>
                </a:solidFill>
                <a:uFill>
                  <a:solidFill>
                    <a:srgbClr val="0099FF"/>
                  </a:solidFill>
                </a:uFill>
                <a:latin typeface="Arial" panose="020B0604020202020204" pitchFamily="34" charset="0"/>
                <a:cs typeface="Arial" panose="020B0604020202020204" pitchFamily="34" charset="0"/>
              </a:rPr>
              <a:t>حيث يقوم المهاجمون في الخفاء بالتقاط رسائل </a:t>
            </a:r>
            <a:r>
              <a:rPr lang="en-US" dirty="0">
                <a:solidFill>
                  <a:srgbClr val="333333"/>
                </a:solidFill>
                <a:uFill>
                  <a:solidFill>
                    <a:srgbClr val="0099FF"/>
                  </a:solidFill>
                </a:uFill>
                <a:latin typeface="Arial" panose="020B0604020202020204" pitchFamily="34" charset="0"/>
                <a:cs typeface="Arial" panose="020B0604020202020204" pitchFamily="34" charset="0"/>
              </a:rPr>
              <a:t>SMS </a:t>
            </a:r>
            <a:r>
              <a:rPr lang="ar-AE" dirty="0">
                <a:solidFill>
                  <a:srgbClr val="333333"/>
                </a:solidFill>
                <a:uFill>
                  <a:solidFill>
                    <a:srgbClr val="0099FF"/>
                  </a:solidFill>
                </a:uFill>
                <a:latin typeface="Arial" panose="020B0604020202020204" pitchFamily="34" charset="0"/>
                <a:cs typeface="Arial" panose="020B0604020202020204" pitchFamily="34" charset="0"/>
              </a:rPr>
              <a:t>التي تحتوي على التحققات الثنائية المرسلة إلى المستخدمين.</a:t>
            </a:r>
          </a:p>
        </p:txBody>
      </p:sp>
    </p:spTree>
    <p:extLst>
      <p:ext uri="{BB962C8B-B14F-4D97-AF65-F5344CB8AC3E}">
        <p14:creationId xmlns:p14="http://schemas.microsoft.com/office/powerpoint/2010/main" val="270531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581192" y="702156"/>
            <a:ext cx="11029616" cy="918826"/>
          </a:xfrm>
        </p:spPr>
        <p:txBody>
          <a:bodyPr>
            <a:normAutofit fontScale="90000"/>
          </a:bodyPr>
          <a:lstStyle/>
          <a:p>
            <a:pPr algn="r" rtl="1"/>
            <a:r>
              <a:rPr lang="ar-EG" dirty="0">
                <a:solidFill>
                  <a:srgbClr val="0099FF"/>
                </a:solidFill>
                <a:latin typeface="CiscoSansTTThin"/>
                <a:cs typeface="PT Bold Heading" panose="00000400000000000000" pitchFamily="2" charset="-78"/>
              </a:rPr>
              <a:t>الفصل الأول: </a:t>
            </a:r>
            <a:br>
              <a:rPr lang="en-US" dirty="0">
                <a:solidFill>
                  <a:srgbClr val="0099FF"/>
                </a:solidFill>
                <a:latin typeface="CiscoSansTTThin"/>
                <a:cs typeface="PT Bold Heading" panose="00000400000000000000" pitchFamily="2" charset="-78"/>
              </a:rPr>
            </a:br>
            <a:r>
              <a:rPr lang="en-US" dirty="0">
                <a:solidFill>
                  <a:srgbClr val="0099FF"/>
                </a:solidFill>
                <a:latin typeface="CiscoSansTTThin"/>
                <a:cs typeface="PT Bold Heading" panose="00000400000000000000" pitchFamily="2" charset="-78"/>
              </a:rPr>
              <a:t>				</a:t>
            </a:r>
            <a:r>
              <a:rPr lang="ar-EG" dirty="0">
                <a:solidFill>
                  <a:srgbClr val="0099FF"/>
                </a:solidFill>
                <a:latin typeface="CiscoSansTTThin"/>
                <a:cs typeface="PT Bold Heading" panose="00000400000000000000" pitchFamily="2" charset="-78"/>
              </a:rPr>
              <a:t>الحاجة إلى الأمن السيبراني</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581192" y="1856509"/>
            <a:ext cx="11029615" cy="4433455"/>
          </a:xfrm>
        </p:spPr>
        <p:txBody>
          <a:bodyPr>
            <a:normAutofit fontScale="92500" lnSpcReduction="10000"/>
          </a:bodyPr>
          <a:lstStyle/>
          <a:p>
            <a:pPr marL="0" indent="0" algn="r" rtl="1">
              <a:lnSpc>
                <a:spcPct val="150000"/>
              </a:lnSpc>
              <a:buNone/>
            </a:pPr>
            <a:r>
              <a:rPr lang="ar-EG" sz="1800" b="1" i="0" u="heavy" dirty="0">
                <a:solidFill>
                  <a:srgbClr val="333333"/>
                </a:solidFill>
                <a:effectLst/>
                <a:uFill>
                  <a:solidFill>
                    <a:srgbClr val="0099FF"/>
                  </a:solidFill>
                </a:uFill>
                <a:latin typeface="Arial" panose="020B0604020202020204" pitchFamily="34" charset="0"/>
                <a:cs typeface="Arial" panose="020B0604020202020204" pitchFamily="34" charset="0"/>
              </a:rPr>
              <a:t>يوضح </a:t>
            </a:r>
            <a:r>
              <a:rPr lang="ar-EG" sz="1800" b="1" u="heavy" dirty="0">
                <a:solidFill>
                  <a:srgbClr val="333333"/>
                </a:solidFill>
                <a:uFill>
                  <a:solidFill>
                    <a:srgbClr val="0099FF"/>
                  </a:solidFill>
                </a:uFill>
                <a:latin typeface="Arial" panose="020B0604020202020204" pitchFamily="34" charset="0"/>
                <a:cs typeface="Arial" panose="020B0604020202020204" pitchFamily="34" charset="0"/>
              </a:rPr>
              <a:t>هذا الفصل ويناقش </a:t>
            </a:r>
            <a:r>
              <a:rPr lang="en-US" sz="1800" b="1" i="0" u="heavy" dirty="0">
                <a:solidFill>
                  <a:srgbClr val="333333"/>
                </a:solidFill>
                <a:effectLst/>
                <a:uFill>
                  <a:solidFill>
                    <a:srgbClr val="0099FF"/>
                  </a:solidFill>
                </a:uFill>
                <a:latin typeface="Arial" panose="020B0604020202020204" pitchFamily="34" charset="0"/>
                <a:cs typeface="Arial" panose="020B0604020202020204" pitchFamily="34" charset="0"/>
              </a:rPr>
              <a:t>:</a:t>
            </a:r>
            <a:r>
              <a:rPr lang="ar-EG" sz="1800" b="1" i="0" u="heavy" dirty="0">
                <a:solidFill>
                  <a:srgbClr val="333333"/>
                </a:solidFill>
                <a:effectLst/>
                <a:uFill>
                  <a:solidFill>
                    <a:srgbClr val="0099FF"/>
                  </a:solidFill>
                </a:uFill>
                <a:latin typeface="Arial" panose="020B0604020202020204" pitchFamily="34" charset="0"/>
                <a:cs typeface="Arial" panose="020B0604020202020204" pitchFamily="34" charset="0"/>
              </a:rPr>
              <a:t> </a:t>
            </a:r>
            <a:endParaRPr lang="en-US" sz="1800" b="1" i="0" u="heavy" dirty="0">
              <a:solidFill>
                <a:srgbClr val="333333"/>
              </a:solidFill>
              <a:effectLst/>
              <a:uFill>
                <a:solidFill>
                  <a:srgbClr val="0099FF"/>
                </a:solidFill>
              </a:uFill>
              <a:latin typeface="Arial" panose="020B0604020202020204" pitchFamily="34" charset="0"/>
              <a:cs typeface="Arial" panose="020B0604020202020204" pitchFamily="34" charset="0"/>
            </a:endParaRP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ماهي حماية الكمبيوتر؟</a:t>
            </a: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ماهية الأمن السيبراني؟</a:t>
            </a:r>
            <a:endParaRPr lang="en-US" sz="1600" b="1" i="0" dirty="0">
              <a:solidFill>
                <a:srgbClr val="333333"/>
              </a:solidFill>
              <a:effectLst/>
              <a:latin typeface="Arial" panose="020B0604020202020204" pitchFamily="34" charset="0"/>
              <a:cs typeface="Arial" panose="020B0604020202020204" pitchFamily="34" charset="0"/>
            </a:endParaRP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 لماذا يزداد الطلب على المتخصصين في الأمن السيبراني؟ </a:t>
            </a:r>
            <a:endParaRPr lang="en-US" sz="1600" b="1" i="0" dirty="0">
              <a:solidFill>
                <a:srgbClr val="333333"/>
              </a:solidFill>
              <a:effectLst/>
              <a:latin typeface="Arial" panose="020B0604020202020204" pitchFamily="34" charset="0"/>
              <a:cs typeface="Arial" panose="020B0604020202020204" pitchFamily="34" charset="0"/>
            </a:endParaRP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ما هويتك وبياناتك على الإنترنت، ومكان وجودها، ولماذا تهم مجرمي الإنترنت</a:t>
            </a:r>
            <a:r>
              <a:rPr lang="ar-EG" sz="1600" b="1" dirty="0">
                <a:solidFill>
                  <a:srgbClr val="333333"/>
                </a:solidFill>
                <a:latin typeface="Arial" panose="020B0604020202020204" pitchFamily="34" charset="0"/>
                <a:cs typeface="Arial" panose="020B0604020202020204" pitchFamily="34" charset="0"/>
              </a:rPr>
              <a:t>؟</a:t>
            </a:r>
            <a:endParaRPr lang="ar-EG" sz="1600" b="1" i="0" dirty="0">
              <a:solidFill>
                <a:srgbClr val="333333"/>
              </a:solidFill>
              <a:effectLst/>
              <a:latin typeface="Arial" panose="020B0604020202020204" pitchFamily="34" charset="0"/>
              <a:cs typeface="Arial" panose="020B0604020202020204" pitchFamily="34" charset="0"/>
            </a:endParaRP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ما هي البيانات المؤسسية، ولماذا يجب حمايتها؟</a:t>
            </a: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من هم المهاجمون السيبرانيون وماذا يريدون؟</a:t>
            </a: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 ما المهارات التي يجب أن يتمتع بها المتخصصون في الأمن السيبراني ؟</a:t>
            </a:r>
          </a:p>
          <a:p>
            <a:pPr lvl="2" algn="r" rtl="1">
              <a:lnSpc>
                <a:spcPct val="150000"/>
              </a:lnSpc>
              <a:buFont typeface="Wingdings" panose="05000000000000000000" pitchFamily="2" charset="2"/>
              <a:buChar char="Ø"/>
            </a:pPr>
            <a:r>
              <a:rPr lang="ar-EG" sz="1600" b="1" i="0" dirty="0">
                <a:solidFill>
                  <a:srgbClr val="333333"/>
                </a:solidFill>
                <a:effectLst/>
                <a:latin typeface="Arial" panose="020B0604020202020204" pitchFamily="34" charset="0"/>
                <a:cs typeface="Arial" panose="020B0604020202020204" pitchFamily="34" charset="0"/>
              </a:rPr>
              <a:t>ما الحدود القانونية والأخلاقية الواجبة على العاملين في مجال الأمن السيبراني ؟</a:t>
            </a:r>
          </a:p>
          <a:p>
            <a:pPr lvl="2"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ما هي الحرب السيبرانية ولماذا تحتاج الدول والحكومات إلى متخصصين في مجال الأمن السيبراني للمساعدة في حماية مواطنيهم وبنيتهم الأساسية؟</a:t>
            </a:r>
            <a:endParaRPr lang="en-US" sz="1600" b="1"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409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67612" y="5577620"/>
            <a:ext cx="539827" cy="34152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أنواع البرامج الضارة</a:t>
            </a:r>
            <a:r>
              <a:rPr lang="ar-AE"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4616648"/>
          </a:xfrm>
          <a:prstGeom prst="rect">
            <a:avLst/>
          </a:prstGeom>
          <a:noFill/>
        </p:spPr>
        <p:txBody>
          <a:bodyPr wrap="square">
            <a:spAutoFit/>
          </a:bodyPr>
          <a:lstStyle/>
          <a:p>
            <a:pPr algn="just" rtl="1"/>
            <a:endParaRPr lang="ar-AE"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000" b="1" u="sng" dirty="0">
                <a:solidFill>
                  <a:srgbClr val="333333"/>
                </a:solidFill>
                <a:uFill>
                  <a:solidFill>
                    <a:srgbClr val="0099FF"/>
                  </a:solidFill>
                </a:uFill>
                <a:latin typeface="Arial" panose="020B0604020202020204" pitchFamily="34" charset="0"/>
                <a:cs typeface="Arial" panose="020B0604020202020204" pitchFamily="34" charset="0"/>
              </a:rPr>
              <a:t>وفيما يلي أعراض البرامج الضارة الشائعة بغض النظر عن النوع الذي يصيب النظام:</a:t>
            </a:r>
          </a:p>
          <a:p>
            <a:pPr algn="just" rtl="1"/>
            <a:endParaRPr lang="ar-AE" b="1" u="sng"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الزيادة في استخدام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CPU.</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البطء في سرعة الكمبيوتر.</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تجمد الكمبيوتر أو تعطله في أغلب الأحيان.</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البطء في سرعة تصفح مواقع الإنترنت داخل الشبكة.</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المشاكل الغامضة المتعلقة بالاتصال بالشبكة.</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تعديل الملفات.</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حذف الملفات.</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تواجد الملفات أو البرامج أو الأيقونات على سطح المكتب غير المعروفة.</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هناك تشغيل يحدث لعمليات غير معروفة.</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إيقاف البرامج أو إعادة تشغيل نفسها.</a:t>
            </a:r>
          </a:p>
          <a:p>
            <a:pPr marL="285750" indent="-285750" algn="just" rtl="1">
              <a:lnSpc>
                <a:spcPts val="2400"/>
              </a:lnSpc>
              <a:buFont typeface="Arial" panose="020B0604020202020204" pitchFamily="34" charset="0"/>
              <a:buChar char="•"/>
            </a:pPr>
            <a:r>
              <a:rPr lang="ar-AE" sz="2400" dirty="0">
                <a:solidFill>
                  <a:srgbClr val="333333"/>
                </a:solidFill>
                <a:uFill>
                  <a:solidFill>
                    <a:srgbClr val="0099FF"/>
                  </a:solidFill>
                </a:uFill>
                <a:latin typeface="Arial" panose="020B0604020202020204" pitchFamily="34" charset="0"/>
                <a:cs typeface="Arial" panose="020B0604020202020204" pitchFamily="34" charset="0"/>
              </a:rPr>
              <a:t>إرسال رسائل البريد الإلكتروني دون علم المستخدم أو موافقته.</a:t>
            </a:r>
          </a:p>
          <a:p>
            <a:pPr algn="just" rtl="1">
              <a:lnSpc>
                <a:spcPts val="2400"/>
              </a:lnSpc>
            </a:pPr>
            <a:r>
              <a:rPr lang="ar-AE" sz="2400" b="1" u="sng" dirty="0">
                <a:solidFill>
                  <a:srgbClr val="00B0F0"/>
                </a:solidFill>
                <a:uFill>
                  <a:solidFill>
                    <a:srgbClr val="0099FF"/>
                  </a:solidFill>
                </a:uFill>
                <a:latin typeface="Arial" panose="020B0604020202020204" pitchFamily="34" charset="0"/>
                <a:cs typeface="Arial" panose="020B0604020202020204" pitchFamily="34" charset="0"/>
              </a:rPr>
              <a:t>نشاط</a:t>
            </a:r>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458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التحايل باستخدام طرق اجتماعية</a:t>
            </a:r>
            <a:r>
              <a:rPr lang="ar-AE"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4524315"/>
          </a:xfrm>
          <a:prstGeom prst="rect">
            <a:avLst/>
          </a:prstGeom>
          <a:noFill/>
        </p:spPr>
        <p:txBody>
          <a:bodyPr wrap="square">
            <a:spAutoFit/>
          </a:bodyPr>
          <a:lstStyle/>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التحايل بطرق اجتماعية هو عبارة عن هجوم اختراقي يحاول التحكم في الأفراد للقيام بإجراءات معينة أو إفشاء معلومات سرية. وغالباً ما يعتمد هذا التحايل على قابلية الأشخاص للمساعدة ولكنه أيضًا يستغل نقاط ضعفهم. على سبيل المثال، قد يتصل المهاجم بموظف مسؤول بخصوص مشكلة عاجلة تتطلب الوصول الفوري إلى الشبكة. وقد يقنع المهاجم هذا الموظف بأنه عند الرفض سيخفق في مهامه الوظيفية، وقد يقنعه بأنه من طرف شخص ذي رتبة أعلى وظيفيًا، أو قد يستغل طمع الموظف.</a:t>
            </a:r>
            <a:endParaRPr lang="ar-AE" sz="2400"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فيما يلي بعض من أنواع التحايل باستخدام طرق اجتماعية:</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التظاهر الخادع </a:t>
            </a:r>
            <a:r>
              <a:rPr lang="en-US" b="1" dirty="0"/>
              <a:t>Pretexting</a:t>
            </a:r>
            <a:r>
              <a:rPr lang="en-US" dirty="0"/>
              <a:t> </a:t>
            </a:r>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يحدث عندما يتصل المهاجم بأحد الأفراد ثم يستخدم الكذب في محاولة للوصول إلى البيانات المهمة. مثال على ذلك إدعاء المهاجم بأنه يحتاج إلى بيانات شخصية أو مالية من أجل تأكيد هوية المستلم.</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التتبع </a:t>
            </a:r>
            <a:r>
              <a:rPr lang="en-US" b="1" dirty="0"/>
              <a:t>Tailgating</a:t>
            </a:r>
            <a:r>
              <a:rPr lang="en-US" dirty="0"/>
              <a:t> </a:t>
            </a:r>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a:t>
            </a:r>
            <a:r>
              <a:rPr lang="ar-AE" sz="2400" dirty="0">
                <a:solidFill>
                  <a:srgbClr val="333333"/>
                </a:solidFill>
                <a:uFill>
                  <a:solidFill>
                    <a:srgbClr val="0099FF"/>
                  </a:solidFill>
                </a:uFill>
                <a:latin typeface="Arial" panose="020B0604020202020204" pitchFamily="34" charset="0"/>
                <a:cs typeface="Arial" panose="020B0604020202020204" pitchFamily="34" charset="0"/>
              </a:rPr>
              <a:t> يحدث ذلك عندما يتبع المهاجم شخصًا مسؤولًا إلى مكان آمن بسرعة.</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شيء في مقابل شيء </a:t>
            </a:r>
            <a:r>
              <a:rPr lang="en-US" b="1" dirty="0"/>
              <a:t>Something for Something (Quid pro quo)</a:t>
            </a:r>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a:t>
            </a:r>
            <a:r>
              <a:rPr lang="ar-AE" sz="2400" dirty="0">
                <a:solidFill>
                  <a:srgbClr val="333333"/>
                </a:solidFill>
                <a:uFill>
                  <a:solidFill>
                    <a:srgbClr val="0099FF"/>
                  </a:solidFill>
                </a:uFill>
                <a:latin typeface="Arial" panose="020B0604020202020204" pitchFamily="34" charset="0"/>
                <a:cs typeface="Arial" panose="020B0604020202020204" pitchFamily="34" charset="0"/>
              </a:rPr>
              <a:t> يحدث عندما يطلب المهاجم معلومات شخصية من مجموعة من الأشخاص مقابل شيء ما، كهدية مجانية.</a:t>
            </a:r>
          </a:p>
        </p:txBody>
      </p:sp>
    </p:spTree>
    <p:extLst>
      <p:ext uri="{BB962C8B-B14F-4D97-AF65-F5344CB8AC3E}">
        <p14:creationId xmlns:p14="http://schemas.microsoft.com/office/powerpoint/2010/main" val="3029993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التلصص على كلمات المرور الخاصة بشبكات </a:t>
            </a:r>
            <a:r>
              <a:rPr lang="en-US" sz="3100" b="1" dirty="0">
                <a:solidFill>
                  <a:srgbClr val="0099FF"/>
                </a:solidFill>
                <a:latin typeface="CiscoSansTTThin"/>
                <a:cs typeface="PT Bold Heading" panose="00000400000000000000" pitchFamily="2" charset="-78"/>
              </a:rPr>
              <a:t>Wi-Fi</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5632311"/>
          </a:xfrm>
          <a:prstGeom prst="rect">
            <a:avLst/>
          </a:prstGeom>
          <a:noFill/>
        </p:spPr>
        <p:txBody>
          <a:bodyPr wrap="square">
            <a:spAutoFit/>
          </a:bodyPr>
          <a:lstStyle/>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كسر كلمة مرور شبكة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Wi-Fi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هي عملية اكتشاف كلمة المرور المستخدمة لحماية الشبكة اللاسلكية. وفيما يلي بعض التقنيات المستخدمة في اكتشاف كلمة المرور:</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التحايل الاجتماعي</a:t>
            </a:r>
            <a:r>
              <a:rPr lang="ar-AE" sz="2400" dirty="0">
                <a:solidFill>
                  <a:srgbClr val="333333"/>
                </a:solidFill>
                <a:uFill>
                  <a:solidFill>
                    <a:srgbClr val="0099FF"/>
                  </a:solidFill>
                </a:uFill>
                <a:latin typeface="Arial" panose="020B0604020202020204" pitchFamily="34" charset="0"/>
                <a:cs typeface="Arial" panose="020B0604020202020204" pitchFamily="34" charset="0"/>
              </a:rPr>
              <a:t>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Social engineering</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وهو تحايل المهاجم على الأشخاص الذين يعرفون كلمة السر للحصول عليها.</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هجوم القوة الغاشمة </a:t>
            </a:r>
            <a:r>
              <a:rPr lang="en-US" b="1" dirty="0"/>
              <a:t>Brute-force attacks</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وهو محاولة المهاجم استخدام العديد من كلمات المرور المحتملة بغرض تخمين كلمة المرور. على سيبل المثال، إذا كانت كلمة المرور تتكون من 4 أرقام صحيحة، فسوف يحاول المهاجم جميع التركيبات المحتملة وهي 10000 تركيبة مختلفة. عادة ما تشمل هجمات القوة الغاشمة ملفًا يحتوي على قائمة بالكلمات. يحتوي هذا الملف النصي على قائمة من الكلمات المقتبسة من قاموس. وبالتالي، يحاول البرنامج استخدام جميع الكلمات والتركيبات الشائعة. ونظراً لاستغراق هجمات القوة الغاشمة الكثير من الوقت، فإن تخمين الكلمات المعقدة يستغرق قدرًا أكبر بكثير من الوقت. من أدوات هجوم القوة الغاشمة التي تتعامل مع كلمات المرور : </a:t>
            </a:r>
            <a:r>
              <a:rPr lang="en-US" sz="2400" dirty="0" err="1">
                <a:solidFill>
                  <a:srgbClr val="333333"/>
                </a:solidFill>
                <a:uFill>
                  <a:solidFill>
                    <a:srgbClr val="0099FF"/>
                  </a:solidFill>
                </a:uFill>
                <a:latin typeface="Arial" panose="020B0604020202020204" pitchFamily="34" charset="0"/>
                <a:cs typeface="Arial" panose="020B0604020202020204" pitchFamily="34" charset="0"/>
              </a:rPr>
              <a:t>Ophcrack</a:t>
            </a:r>
            <a:r>
              <a:rPr lang="en-US" sz="2400" dirty="0">
                <a:solidFill>
                  <a:srgbClr val="333333"/>
                </a:solidFill>
                <a:uFill>
                  <a:solidFill>
                    <a:srgbClr val="0099FF"/>
                  </a:solidFill>
                </a:uFill>
                <a:latin typeface="Arial" panose="020B0604020202020204" pitchFamily="34" charset="0"/>
                <a:cs typeface="Arial" panose="020B0604020202020204" pitchFamily="34" charset="0"/>
              </a:rPr>
              <a: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و</a:t>
            </a:r>
            <a:r>
              <a:rPr lang="en-US" sz="2400" dirty="0">
                <a:solidFill>
                  <a:srgbClr val="333333"/>
                </a:solidFill>
                <a:uFill>
                  <a:solidFill>
                    <a:srgbClr val="0099FF"/>
                  </a:solidFill>
                </a:uFill>
                <a:latin typeface="Arial" panose="020B0604020202020204" pitchFamily="34" charset="0"/>
                <a:cs typeface="Arial" panose="020B0604020202020204" pitchFamily="34" charset="0"/>
              </a:rPr>
              <a:t>L0phtCrack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و</a:t>
            </a:r>
            <a:r>
              <a:rPr lang="en-US" sz="2400" dirty="0">
                <a:solidFill>
                  <a:srgbClr val="333333"/>
                </a:solidFill>
                <a:uFill>
                  <a:solidFill>
                    <a:srgbClr val="0099FF"/>
                  </a:solidFill>
                </a:uFill>
                <a:latin typeface="Arial" panose="020B0604020202020204" pitchFamily="34" charset="0"/>
                <a:cs typeface="Arial" panose="020B0604020202020204" pitchFamily="34" charset="0"/>
              </a:rPr>
              <a:t>THC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و</a:t>
            </a:r>
            <a:r>
              <a:rPr lang="en-US" sz="2400" dirty="0">
                <a:solidFill>
                  <a:srgbClr val="333333"/>
                </a:solidFill>
                <a:uFill>
                  <a:solidFill>
                    <a:srgbClr val="0099FF"/>
                  </a:solidFill>
                </a:uFill>
                <a:latin typeface="Arial" panose="020B0604020202020204" pitchFamily="34" charset="0"/>
                <a:cs typeface="Arial" panose="020B0604020202020204" pitchFamily="34" charset="0"/>
              </a:rPr>
              <a:t>Hydra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و</a:t>
            </a:r>
            <a:r>
              <a:rPr lang="en-US" sz="2400" dirty="0" err="1">
                <a:solidFill>
                  <a:srgbClr val="333333"/>
                </a:solidFill>
                <a:uFill>
                  <a:solidFill>
                    <a:srgbClr val="0099FF"/>
                  </a:solidFill>
                </a:uFill>
                <a:latin typeface="Arial" panose="020B0604020202020204" pitchFamily="34" charset="0"/>
                <a:cs typeface="Arial" panose="020B0604020202020204" pitchFamily="34" charset="0"/>
              </a:rPr>
              <a:t>RainbowCrack</a:t>
            </a:r>
            <a:r>
              <a:rPr lang="en-US" sz="2400" dirty="0">
                <a:solidFill>
                  <a:srgbClr val="333333"/>
                </a:solidFill>
                <a:uFill>
                  <a:solidFill>
                    <a:srgbClr val="0099FF"/>
                  </a:solidFill>
                </a:uFill>
                <a:latin typeface="Arial" panose="020B0604020202020204" pitchFamily="34" charset="0"/>
                <a:cs typeface="Arial" panose="020B0604020202020204" pitchFamily="34" charset="0"/>
              </a:rPr>
              <a: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و</a:t>
            </a:r>
            <a:r>
              <a:rPr lang="en-US" sz="2400" dirty="0">
                <a:solidFill>
                  <a:srgbClr val="333333"/>
                </a:solidFill>
                <a:uFill>
                  <a:solidFill>
                    <a:srgbClr val="0099FF"/>
                  </a:solidFill>
                </a:uFill>
                <a:latin typeface="Arial" panose="020B0604020202020204" pitchFamily="34" charset="0"/>
                <a:cs typeface="Arial" panose="020B0604020202020204" pitchFamily="34" charset="0"/>
              </a:rPr>
              <a:t>Medusa.</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مراقبة الشبكة </a:t>
            </a:r>
            <a:r>
              <a:rPr lang="en-US" b="1" dirty="0"/>
              <a:t>Network sniffing</a:t>
            </a:r>
            <a:r>
              <a:rPr lang="ar-AE" sz="2400" dirty="0">
                <a:solidFill>
                  <a:srgbClr val="333333"/>
                </a:solidFill>
                <a:uFill>
                  <a:solidFill>
                    <a:srgbClr val="0099FF"/>
                  </a:solidFill>
                </a:uFill>
                <a:latin typeface="Arial" panose="020B0604020202020204" pitchFamily="34" charset="0"/>
                <a:cs typeface="Arial" panose="020B0604020202020204" pitchFamily="34" charset="0"/>
              </a:rPr>
              <a:t>عن طريق ترقب الحزم المرسلة عبر الشبكة والتقاطها، عندها يمكن للمهاجم اكتشاف كلمة المرور إذا لم تكن مشفرة (أو بمعنى آخر إذا كانت مكتوبة كنص عادي). وإذا كانت كلمة المرور مشفرة، فقد يتمكن المهاجم من إظهارها باستخدام أداة للتلصص على كلمة مرور.</a:t>
            </a:r>
          </a:p>
        </p:txBody>
      </p:sp>
    </p:spTree>
    <p:extLst>
      <p:ext uri="{BB962C8B-B14F-4D97-AF65-F5344CB8AC3E}">
        <p14:creationId xmlns:p14="http://schemas.microsoft.com/office/powerpoint/2010/main" val="2601789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rmAutofit/>
          </a:bodyPr>
          <a:lstStyle/>
          <a:p>
            <a:pPr algn="r" rtl="1"/>
            <a:r>
              <a:rPr lang="ar-EG" sz="3100" b="1" dirty="0">
                <a:solidFill>
                  <a:srgbClr val="0099FF"/>
                </a:solidFill>
                <a:latin typeface="CiscoSansTTThin"/>
                <a:cs typeface="PT Bold Heading" panose="00000400000000000000" pitchFamily="2" charset="-78"/>
              </a:rPr>
              <a:t>التصيد الاحتيالي</a:t>
            </a:r>
            <a:r>
              <a:rPr lang="en-US" sz="3100" b="1" dirty="0">
                <a:solidFill>
                  <a:srgbClr val="0099FF"/>
                </a:solidFill>
                <a:latin typeface="CiscoSansTTThin"/>
                <a:cs typeface="PT Bold Heading" panose="00000400000000000000" pitchFamily="2" charset="-78"/>
              </a:rPr>
              <a:t>Phishing</a:t>
            </a:r>
            <a:r>
              <a:rPr lang="ar-AE" sz="3100" b="1" dirty="0">
                <a:solidFill>
                  <a:srgbClr val="0099FF"/>
                </a:solidFill>
                <a:latin typeface="CiscoSansTTThin"/>
                <a:cs typeface="PT Bold Heading" panose="00000400000000000000" pitchFamily="2" charset="-78"/>
              </a:rPr>
              <a:t>:</a:t>
            </a:r>
            <a:endParaRPr lang="ar-EG" sz="31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5262979"/>
          </a:xfrm>
          <a:prstGeom prst="rect">
            <a:avLst/>
          </a:prstGeom>
          <a:noFill/>
        </p:spPr>
        <p:txBody>
          <a:bodyPr wrap="square">
            <a:spAutoFit/>
          </a:bodyPr>
          <a:lstStyle/>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يحدث </a:t>
            </a:r>
            <a:r>
              <a:rPr lang="ar-AE" sz="2400" dirty="0">
                <a:solidFill>
                  <a:srgbClr val="00B0F0"/>
                </a:solidFill>
                <a:uFill>
                  <a:solidFill>
                    <a:srgbClr val="0099FF"/>
                  </a:solidFill>
                </a:uFill>
                <a:latin typeface="Arial" panose="020B0604020202020204" pitchFamily="34" charset="0"/>
                <a:cs typeface="Arial" panose="020B0604020202020204" pitchFamily="34" charset="0"/>
              </a:rPr>
              <a:t>التصيد الاحتيالي</a:t>
            </a:r>
            <a:r>
              <a:rPr lang="ar-AE" sz="2400" dirty="0">
                <a:solidFill>
                  <a:srgbClr val="333333"/>
                </a:solidFill>
                <a:uFill>
                  <a:solidFill>
                    <a:srgbClr val="0099FF"/>
                  </a:solidFill>
                </a:uFill>
                <a:latin typeface="Arial" panose="020B0604020202020204" pitchFamily="34" charset="0"/>
                <a:cs typeface="Arial" panose="020B0604020202020204" pitchFamily="34" charset="0"/>
              </a:rPr>
              <a:t> عندما يرسل الطرف الضار بريدًا إلكترونيًا مخادعًا متنكراً على أنه مصدر شرعي وموثوق به. وهدف الرسالة هو خداع المستلم لتثبيت البرامج الضارة على أجهزته أو مشاركة معلومات شخصية أو مالية. من أمثلة التصيد الاحتيالي تزوير رسائل البريد الإلكتروني لتبدو وكأنها مرسلة من متجر بيع بالتجزئة يطلب من المستخدم النقر فوق الرابط والحصول على جائزة. وقد ينتقل الرابط إلى موقع مزيف يطلب المعلومات الشخصية، أو قد يقوم بتثبيت الفيروسات.</a:t>
            </a:r>
          </a:p>
          <a:p>
            <a:pPr algn="just" rtl="1"/>
            <a:r>
              <a:rPr lang="ar-AE" sz="2400" dirty="0">
                <a:solidFill>
                  <a:srgbClr val="00B0F0"/>
                </a:solidFill>
                <a:uFill>
                  <a:solidFill>
                    <a:srgbClr val="0099FF"/>
                  </a:solidFill>
                </a:uFill>
                <a:latin typeface="Arial" panose="020B0604020202020204" pitchFamily="34" charset="0"/>
                <a:cs typeface="Arial" panose="020B0604020202020204" pitchFamily="34" charset="0"/>
              </a:rPr>
              <a:t>التصيد محدد الهدف </a:t>
            </a:r>
            <a:r>
              <a:rPr lang="en-US" dirty="0"/>
              <a:t>Spear phishing</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هو هجمة تصيّد احتيالي هادفة. وبينما يستخدم التصيد الاحتيالي ونظيره محدد الهدف رسائل البريد الإلكتروني للوصول إلى الضحايا، فقد يقتصر استخدام التصيد الاحتيالي محدد الهدف فقط على رسائل البريد الإلكتروني الخاصة بشخص معين. كما يبحث المهاجم في اهتمامات الشخص المستهدف قبل إرسال رسالة البريد الإلكتروني. على سبيل المثال، يعرف المهاجم بأن الشخص المستهدف مهتم بالسيارات، و يسعى لشراء طراز محدد من السيارة. عندها يشترك المهاجم في نفس منتدى المناقشات حول السيارات الذي يكون فيه الشخص المستهدف عضوًا، ثم يقوم المهاجم بتزوير عرض تجاري على السيارة وإرساله في رسالة بريد إلكتروني إلى الشخص المستهدف. تحتوي تلك الرسالة على رابط لصور السيارة. وعندما ينقر الشخص المستهدف على الارتباط، يتم تثبيت برامج ضارة على جهاز الكمبيوتر .</a:t>
            </a:r>
          </a:p>
          <a:p>
            <a:pPr algn="just" rtl="1"/>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878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16019" y="5431316"/>
            <a:ext cx="495759" cy="2974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br>
              <a:rPr lang="ar-AE" sz="2000" b="1" dirty="0">
                <a:solidFill>
                  <a:srgbClr val="0099FF"/>
                </a:solidFill>
                <a:latin typeface="CiscoSansTTThin"/>
                <a:cs typeface="PT Bold Heading" panose="00000400000000000000" pitchFamily="2" charset="-78"/>
              </a:rPr>
            </a:br>
            <a:br>
              <a:rPr lang="ar-AE" sz="2000" b="1" dirty="0">
                <a:solidFill>
                  <a:srgbClr val="0099FF"/>
                </a:solidFill>
                <a:latin typeface="CiscoSansTTThin"/>
                <a:cs typeface="PT Bold Heading" panose="00000400000000000000" pitchFamily="2" charset="-78"/>
              </a:rPr>
            </a:br>
            <a:r>
              <a:rPr lang="ar-EG" sz="2000" b="1" dirty="0">
                <a:solidFill>
                  <a:srgbClr val="0099FF"/>
                </a:solidFill>
                <a:latin typeface="CiscoSansTTThin"/>
                <a:cs typeface="PT Bold Heading" panose="00000400000000000000" pitchFamily="2" charset="-78"/>
              </a:rPr>
              <a:t>استغلال الثغرات الأمنية</a:t>
            </a:r>
            <a:r>
              <a:rPr lang="ar-AE" sz="2000" b="1" dirty="0">
                <a:solidFill>
                  <a:srgbClr val="0099FF"/>
                </a:solidFill>
                <a:latin typeface="CiscoSansTTThin"/>
                <a:cs typeface="PT Bold Heading" panose="00000400000000000000" pitchFamily="2" charset="-78"/>
              </a:rPr>
              <a:t> </a:t>
            </a:r>
            <a:r>
              <a:rPr lang="en-US" sz="2000" b="1" dirty="0">
                <a:solidFill>
                  <a:srgbClr val="0099FF"/>
                </a:solidFill>
                <a:latin typeface="CiscoSansTTThin"/>
                <a:cs typeface="PT Bold Heading" panose="00000400000000000000" pitchFamily="2" charset="-78"/>
              </a:rPr>
              <a:t>Vulnerability Exploitation</a:t>
            </a:r>
            <a:r>
              <a:rPr lang="ar-AE" sz="2000" b="1" dirty="0">
                <a:solidFill>
                  <a:srgbClr val="0099FF"/>
                </a:solidFill>
                <a:latin typeface="CiscoSansTTThin"/>
                <a:cs typeface="PT Bold Heading" panose="00000400000000000000" pitchFamily="2" charset="-78"/>
              </a:rPr>
              <a:t>:</a:t>
            </a:r>
            <a:endParaRPr lang="ar-EG" sz="20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10248960"/>
          </a:xfrm>
          <a:prstGeom prst="rect">
            <a:avLst/>
          </a:prstGeom>
          <a:noFill/>
        </p:spPr>
        <p:txBody>
          <a:bodyPr wrap="square">
            <a:spAutoFit/>
          </a:bodyPr>
          <a:lstStyle/>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ويعتبر استغلال الثغرات الأمنية طريقة أخرى من طرق الاختراق الشائعة. وسيفحص المهاجمون أجهزة الكمبيوتر للحصول على معلومات حولها. </a:t>
            </a:r>
            <a:r>
              <a:rPr lang="ar-AE" sz="2400" u="sng" dirty="0">
                <a:solidFill>
                  <a:srgbClr val="333333"/>
                </a:solidFill>
                <a:uFill>
                  <a:solidFill>
                    <a:srgbClr val="0099FF"/>
                  </a:solidFill>
                </a:uFill>
                <a:latin typeface="Arial" panose="020B0604020202020204" pitchFamily="34" charset="0"/>
                <a:cs typeface="Arial" panose="020B0604020202020204" pitchFamily="34" charset="0"/>
              </a:rPr>
              <a:t>وفيما يلي طريقة شائعة لاستغلال الثغرات الأمنية:</a:t>
            </a:r>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الخطوة الأولى</a:t>
            </a:r>
            <a:r>
              <a:rPr lang="ar-AE" sz="2400" dirty="0">
                <a:solidFill>
                  <a:srgbClr val="333333"/>
                </a:solidFill>
                <a:uFill>
                  <a:solidFill>
                    <a:srgbClr val="0099FF"/>
                  </a:solidFill>
                </a:uFill>
                <a:latin typeface="Arial" panose="020B0604020202020204" pitchFamily="34" charset="0"/>
                <a:cs typeface="Arial" panose="020B0604020202020204" pitchFamily="34" charset="0"/>
              </a:rPr>
              <a:t>. تجميع المعلومات حول النظام المستهدف. يمكن إجراء ذلك من خلال العديد من الطرق المختلفة مثل فحص المنفذ أو التحايل بطرق اجتماعية. والهدف من ذلك هو الحصول على المعلومات بقدر الإمكان حول الكمبيوتر المستهدف.</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الخطوة الثانية</a:t>
            </a:r>
            <a:r>
              <a:rPr lang="ar-AE" sz="2400" dirty="0">
                <a:solidFill>
                  <a:srgbClr val="333333"/>
                </a:solidFill>
                <a:uFill>
                  <a:solidFill>
                    <a:srgbClr val="0099FF"/>
                  </a:solidFill>
                </a:uFill>
                <a:latin typeface="Arial" panose="020B0604020202020204" pitchFamily="34" charset="0"/>
                <a:cs typeface="Arial" panose="020B0604020202020204" pitchFamily="34" charset="0"/>
              </a:rPr>
              <a:t>. قد تتضمن تلك المعلومات المناسبة التي تم التعرف عليها في الخطوة الأولى نظام التشغيل وإصداره وقائمة الخدمات القائمة عليه.</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الخطوة الثالثة</a:t>
            </a:r>
            <a:r>
              <a:rPr lang="ar-AE" sz="2400" dirty="0">
                <a:solidFill>
                  <a:srgbClr val="333333"/>
                </a:solidFill>
                <a:uFill>
                  <a:solidFill>
                    <a:srgbClr val="0099FF"/>
                  </a:solidFill>
                </a:uFill>
                <a:latin typeface="Arial" panose="020B0604020202020204" pitchFamily="34" charset="0"/>
                <a:cs typeface="Arial" panose="020B0604020202020204" pitchFamily="34" charset="0"/>
              </a:rPr>
              <a:t>. عند معرفة نظام التشغيل الخاص بالهدف وإصداره، يبحث المهاجم عن أي ثغرات أمنية معروفة متعلقة بهذا الإصدار من نظام التشغيل أو الخدمات الأخرى القائمة عليه.</a:t>
            </a: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الخطوة الرابعة.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عند اكتشاف الثغرات، يبحث المهاجم عن طرق الاستغلال المكتوبة مسبقاً للاستخدام. وإذا لم توجد طرق استغلال مكتوبة، فعندها يحاول المهاجم كتابة طريقة استغلالية.</a:t>
            </a:r>
          </a:p>
          <a:p>
            <a:pPr algn="just" rtl="1"/>
            <a:r>
              <a:rPr lang="ar-AE" sz="2400" u="sng" dirty="0">
                <a:solidFill>
                  <a:srgbClr val="00B0F0"/>
                </a:solidFill>
                <a:uFill>
                  <a:solidFill>
                    <a:srgbClr val="0099FF"/>
                  </a:solidFill>
                </a:uFill>
                <a:latin typeface="Arial" panose="020B0604020202020204" pitchFamily="34" charset="0"/>
                <a:cs typeface="Arial" panose="020B0604020202020204" pitchFamily="34" charset="0"/>
              </a:rPr>
              <a:t>مثال</a:t>
            </a:r>
          </a:p>
          <a:p>
            <a:pPr algn="just" rtl="1"/>
            <a:r>
              <a:rPr lang="ar-AE" sz="2000" dirty="0">
                <a:solidFill>
                  <a:srgbClr val="333333"/>
                </a:solidFill>
                <a:uFill>
                  <a:solidFill>
                    <a:srgbClr val="0099FF"/>
                  </a:solidFill>
                </a:uFill>
                <a:latin typeface="Arial" panose="020B0604020202020204" pitchFamily="34" charset="0"/>
                <a:cs typeface="Arial" panose="020B0604020202020204" pitchFamily="34" charset="0"/>
              </a:rPr>
              <a:t>الشكل 1 يوضح مهاجم يستخدم </a:t>
            </a:r>
            <a:r>
              <a:rPr lang="en-US" sz="2000" dirty="0" err="1">
                <a:solidFill>
                  <a:srgbClr val="333333"/>
                </a:solidFill>
                <a:uFill>
                  <a:solidFill>
                    <a:srgbClr val="0099FF"/>
                  </a:solidFill>
                </a:uFill>
                <a:latin typeface="Arial" panose="020B0604020202020204" pitchFamily="34" charset="0"/>
                <a:cs typeface="Arial" panose="020B0604020202020204" pitchFamily="34" charset="0"/>
              </a:rPr>
              <a:t>whois</a:t>
            </a:r>
            <a:r>
              <a:rPr lang="en-US" sz="2000" dirty="0">
                <a:solidFill>
                  <a:srgbClr val="333333"/>
                </a:solidFill>
                <a:uFill>
                  <a:solidFill>
                    <a:srgbClr val="0099FF"/>
                  </a:solidFill>
                </a:uFill>
                <a:latin typeface="Arial" panose="020B0604020202020204" pitchFamily="34" charset="0"/>
                <a:cs typeface="Arial" panose="020B0604020202020204" pitchFamily="34" charset="0"/>
              </a:rPr>
              <a:t>، </a:t>
            </a:r>
            <a:r>
              <a:rPr lang="ar-AE" sz="2000" dirty="0">
                <a:solidFill>
                  <a:srgbClr val="333333"/>
                </a:solidFill>
                <a:uFill>
                  <a:solidFill>
                    <a:srgbClr val="0099FF"/>
                  </a:solidFill>
                </a:uFill>
                <a:latin typeface="Arial" panose="020B0604020202020204" pitchFamily="34" charset="0"/>
                <a:cs typeface="Arial" panose="020B0604020202020204" pitchFamily="34" charset="0"/>
              </a:rPr>
              <a:t>وهي عبارة عن قاعدة بيانات عامة على شبكة الإنترنت تحتوي على معلومات حول أسماء المجالات ومن يمتلكها. الشكل 2 يوضح أحد المهاجمين وهو يستخدم أداة </a:t>
            </a:r>
            <a:r>
              <a:rPr lang="en-US" sz="2000" dirty="0" err="1">
                <a:solidFill>
                  <a:srgbClr val="333333"/>
                </a:solidFill>
                <a:uFill>
                  <a:solidFill>
                    <a:srgbClr val="0099FF"/>
                  </a:solidFill>
                </a:uFill>
                <a:latin typeface="Arial" panose="020B0604020202020204" pitchFamily="34" charset="0"/>
                <a:cs typeface="Arial" panose="020B0604020202020204" pitchFamily="34" charset="0"/>
              </a:rPr>
              <a:t>nmap</a:t>
            </a:r>
            <a:r>
              <a:rPr lang="en-US" sz="2000" dirty="0">
                <a:solidFill>
                  <a:srgbClr val="333333"/>
                </a:solidFill>
                <a:uFill>
                  <a:solidFill>
                    <a:srgbClr val="0099FF"/>
                  </a:solidFill>
                </a:uFill>
                <a:latin typeface="Arial" panose="020B0604020202020204" pitchFamily="34" charset="0"/>
                <a:cs typeface="Arial" panose="020B0604020202020204" pitchFamily="34" charset="0"/>
              </a:rPr>
              <a:t> </a:t>
            </a:r>
            <a:r>
              <a:rPr lang="ar-AE" sz="2000" dirty="0">
                <a:solidFill>
                  <a:srgbClr val="333333"/>
                </a:solidFill>
                <a:uFill>
                  <a:solidFill>
                    <a:srgbClr val="0099FF"/>
                  </a:solidFill>
                </a:uFill>
                <a:latin typeface="Arial" panose="020B0604020202020204" pitchFamily="34" charset="0"/>
                <a:cs typeface="Arial" panose="020B0604020202020204" pitchFamily="34" charset="0"/>
              </a:rPr>
              <a:t>وهي أداة فحص شائعة للمنافذ. وباستخدام أداة فحص المنافذ، يمكن للمهاجم فحص المنافذ لمعرفة المزيد حول جهاز الكمبيوتر المستهدف والخدمات قيد التشغيل عليه.</a:t>
            </a:r>
          </a:p>
          <a:p>
            <a:pPr algn="just" rtl="1"/>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التهديدات المتواصلة المتقدمة</a:t>
            </a:r>
          </a:p>
          <a:p>
            <a:pPr algn="just" rtl="1"/>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التهديدات المتواصلة المتقدمة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APTs)‎،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هي من ضمن الطرق التي يتم الاختراق من خلالها. وهي تتكون من عملية متعددة الأنماط طويلة الأمد سرية ومتقدمة على هدف محدد. ونظراً لدرجة تعقيدها ومستوى المهارات المطلوبة، فعادة ما يتم التمويل الجيد لمثل تلك العمليات. وتستهدف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المؤسسات أو الدول لأسباب تجارية أو سياسية.</a:t>
            </a:r>
          </a:p>
          <a:p>
            <a:pPr algn="just" rtl="1"/>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ويعتبر الغرض من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هو نشر البرامج الضارة المخصصة على نظام واحد أو العديد من أنظمة الهدف والتزام التخفي، فهي غالبًا متعلقة بالتجسس من خلال الشبكة. وغالبًا ما يفتقر المهاجم الفردي على مجموعة المهارات أو المصادر أو الصمود لبدء هجمات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فهي تتكون من عملية متعددة الأنماط بالإضافة إلى العديد من أنواع البرامج الضارة المخصصة التي تصيب الأجهزة المختلفة وتؤدي الوظائف المحددة.</a:t>
            </a:r>
          </a:p>
          <a:p>
            <a:pPr algn="just" rtl="1"/>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310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br>
              <a:rPr lang="ar-AE" sz="2000" b="1" dirty="0">
                <a:solidFill>
                  <a:srgbClr val="0099FF"/>
                </a:solidFill>
                <a:latin typeface="CiscoSansTTThin"/>
                <a:cs typeface="PT Bold Heading" panose="00000400000000000000" pitchFamily="2" charset="-78"/>
              </a:rPr>
            </a:br>
            <a:br>
              <a:rPr lang="ar-AE" sz="2000" b="1" dirty="0">
                <a:solidFill>
                  <a:srgbClr val="0099FF"/>
                </a:solidFill>
                <a:latin typeface="CiscoSansTTThin"/>
                <a:cs typeface="PT Bold Heading" panose="00000400000000000000" pitchFamily="2" charset="-78"/>
              </a:rPr>
            </a:br>
            <a:r>
              <a:rPr lang="ar-EG" sz="2000" b="1" dirty="0">
                <a:solidFill>
                  <a:srgbClr val="0099FF"/>
                </a:solidFill>
                <a:latin typeface="CiscoSansTTThin"/>
                <a:cs typeface="PT Bold Heading" panose="00000400000000000000" pitchFamily="2" charset="-78"/>
              </a:rPr>
              <a:t>استغلال الثغرات الأمنية</a:t>
            </a:r>
            <a:r>
              <a:rPr lang="ar-AE" sz="2000" b="1" dirty="0">
                <a:solidFill>
                  <a:srgbClr val="0099FF"/>
                </a:solidFill>
                <a:latin typeface="CiscoSansTTThin"/>
                <a:cs typeface="PT Bold Heading" panose="00000400000000000000" pitchFamily="2" charset="-78"/>
              </a:rPr>
              <a:t> </a:t>
            </a:r>
            <a:r>
              <a:rPr lang="en-US" sz="2000" b="1" dirty="0">
                <a:solidFill>
                  <a:srgbClr val="0099FF"/>
                </a:solidFill>
                <a:latin typeface="CiscoSansTTThin"/>
                <a:cs typeface="PT Bold Heading" panose="00000400000000000000" pitchFamily="2" charset="-78"/>
              </a:rPr>
              <a:t>Vulnerability Exploitation</a:t>
            </a:r>
            <a:r>
              <a:rPr lang="ar-AE" sz="2000" b="1" dirty="0">
                <a:solidFill>
                  <a:srgbClr val="0099FF"/>
                </a:solidFill>
                <a:latin typeface="CiscoSansTTThin"/>
                <a:cs typeface="PT Bold Heading" panose="00000400000000000000" pitchFamily="2" charset="-78"/>
              </a:rPr>
              <a:t>:</a:t>
            </a:r>
            <a:endParaRPr lang="ar-EG" sz="20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3785652"/>
          </a:xfrm>
          <a:prstGeom prst="rect">
            <a:avLst/>
          </a:prstGeom>
          <a:noFill/>
        </p:spPr>
        <p:txBody>
          <a:bodyPr wrap="square">
            <a:spAutoFit/>
          </a:bodyPr>
          <a:lstStyle/>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التهديدات المتواصلة المتقدمة </a:t>
            </a:r>
            <a:r>
              <a:rPr lang="en-US" sz="2400" b="1" u="sng" dirty="0">
                <a:solidFill>
                  <a:srgbClr val="333333"/>
                </a:solidFill>
                <a:uFill>
                  <a:solidFill>
                    <a:srgbClr val="0099FF"/>
                  </a:solidFill>
                </a:uFill>
                <a:latin typeface="Arial" panose="020B0604020202020204" pitchFamily="34" charset="0"/>
                <a:cs typeface="Arial" panose="020B0604020202020204" pitchFamily="34" charset="0"/>
              </a:rPr>
              <a:t>Advanced </a:t>
            </a:r>
            <a:r>
              <a:rPr lang="en-US" sz="2400" b="1" u="sng">
                <a:solidFill>
                  <a:srgbClr val="333333"/>
                </a:solidFill>
                <a:uFill>
                  <a:solidFill>
                    <a:srgbClr val="0099FF"/>
                  </a:solidFill>
                </a:uFill>
                <a:latin typeface="Arial" panose="020B0604020202020204" pitchFamily="34" charset="0"/>
                <a:cs typeface="Arial" panose="020B0604020202020204" pitchFamily="34" charset="0"/>
              </a:rPr>
              <a:t>Persistent Threats</a:t>
            </a:r>
            <a:endParaRPr lang="ar-AE" sz="2400"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التهديدات المتواصلة المتقدمة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APTs)‎،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هي من ضمن الطرق التي يتم الاختراق من خلالها. وهي تتكون من عملية متعددة الأنماط طويلة الأمد سرية ومتقدمة على هدف محدد. ونظراً لدرجة تعقيدها ومستوى المهارات المطلوبة، فعادة ما يتم التمويل الجيد لمثل تلك العمليات. وتستهدف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المؤسسات أو الدول لأسباب تجارية أو سياسية.</a:t>
            </a:r>
          </a:p>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ويعتبر الغرض من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هو نشر البرامج الضارة المخصصة على نظام واحد أو العديد من أنظمة الهدف والتزام التخفي، فهي غالبًا متعلقة بالتجسس من خلال الشبكة. وغالبًا ما يفتقر المهاجم الفردي على مجموعة المهارات أو المصادر أو الصمود لبدء هجمات </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APT، </a:t>
            </a:r>
            <a:r>
              <a:rPr lang="ar-AE" sz="2400" dirty="0">
                <a:solidFill>
                  <a:srgbClr val="333333"/>
                </a:solidFill>
                <a:uFill>
                  <a:solidFill>
                    <a:srgbClr val="0099FF"/>
                  </a:solidFill>
                </a:uFill>
                <a:latin typeface="Arial" panose="020B0604020202020204" pitchFamily="34" charset="0"/>
                <a:cs typeface="Arial" panose="020B0604020202020204" pitchFamily="34" charset="0"/>
              </a:rPr>
              <a:t>فهي تتكون من عملية متعددة الأنماط بالإضافة إلى العديد من أنواع البرامج الضارة المخصصة التي تصيب الأجهزة المختلفة وتؤدي الوظائف المحددة.</a:t>
            </a:r>
          </a:p>
          <a:p>
            <a:pPr algn="just" rtl="1"/>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125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r>
              <a:rPr lang="en-US" sz="2000" b="1" dirty="0" err="1">
                <a:solidFill>
                  <a:srgbClr val="0099FF"/>
                </a:solidFill>
                <a:latin typeface="CiscoSansTTThin"/>
                <a:cs typeface="PT Bold Heading" panose="00000400000000000000" pitchFamily="2" charset="-78"/>
              </a:rPr>
              <a:t>DDoS</a:t>
            </a:r>
            <a:r>
              <a:rPr lang="ar-AE" sz="2000" b="1" dirty="0">
                <a:solidFill>
                  <a:srgbClr val="0099FF"/>
                </a:solidFill>
                <a:latin typeface="CiscoSansTTThin"/>
                <a:cs typeface="PT Bold Heading" panose="00000400000000000000" pitchFamily="2" charset="-78"/>
              </a:rPr>
              <a:t>هجوم رفض الخدمة الموزع</a:t>
            </a:r>
            <a:endParaRPr lang="en-US" sz="20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4524315"/>
          </a:xfrm>
          <a:prstGeom prst="rect">
            <a:avLst/>
          </a:prstGeom>
          <a:noFill/>
        </p:spPr>
        <p:txBody>
          <a:bodyPr wrap="square">
            <a:spAutoFit/>
          </a:bodyPr>
          <a:lstStyle/>
          <a:p>
            <a:pPr algn="just" rtl="1"/>
            <a:r>
              <a:rPr lang="ar-AE" sz="2400" b="1" dirty="0">
                <a:solidFill>
                  <a:srgbClr val="333333"/>
                </a:solidFill>
                <a:uFill>
                  <a:solidFill>
                    <a:srgbClr val="0099FF"/>
                  </a:solidFill>
                </a:uFill>
                <a:latin typeface="Arial" panose="020B0604020202020204" pitchFamily="34" charset="0"/>
                <a:cs typeface="Arial" panose="020B0604020202020204" pitchFamily="34" charset="0"/>
              </a:rPr>
              <a:t>‎</a:t>
            </a:r>
            <a:r>
              <a:rPr lang="ar-EG" sz="2400" b="1" dirty="0">
                <a:solidFill>
                  <a:srgbClr val="333333"/>
                </a:solidFill>
                <a:uFill>
                  <a:solidFill>
                    <a:srgbClr val="0099FF"/>
                  </a:solidFill>
                </a:uFill>
                <a:latin typeface="Arial" panose="020B0604020202020204" pitchFamily="34" charset="0"/>
                <a:cs typeface="Arial" panose="020B0604020202020204" pitchFamily="34" charset="0"/>
              </a:rPr>
              <a:t> </a:t>
            </a:r>
            <a:r>
              <a:rPr lang="en-US" sz="2400" b="1" dirty="0" err="1">
                <a:solidFill>
                  <a:srgbClr val="333333"/>
                </a:solidFill>
                <a:uFill>
                  <a:solidFill>
                    <a:srgbClr val="0099FF"/>
                  </a:solidFill>
                </a:uFill>
                <a:latin typeface="Arial" panose="020B0604020202020204" pitchFamily="34" charset="0"/>
                <a:cs typeface="Arial" panose="020B0604020202020204" pitchFamily="34" charset="0"/>
              </a:rPr>
              <a:t>DDoS</a:t>
            </a:r>
            <a:r>
              <a:rPr lang="ar-AE" sz="2400" b="1" dirty="0">
                <a:solidFill>
                  <a:srgbClr val="333333"/>
                </a:solidFill>
                <a:uFill>
                  <a:solidFill>
                    <a:srgbClr val="0099FF"/>
                  </a:solidFill>
                </a:uFill>
                <a:latin typeface="Arial" panose="020B0604020202020204" pitchFamily="34" charset="0"/>
                <a:cs typeface="Arial" panose="020B0604020202020204" pitchFamily="34" charset="0"/>
              </a:rPr>
              <a:t>متشابه مع هجوم </a:t>
            </a:r>
            <a:r>
              <a:rPr lang="en-US" sz="2400" b="1" dirty="0" err="1">
                <a:solidFill>
                  <a:srgbClr val="333333"/>
                </a:solidFill>
                <a:uFill>
                  <a:solidFill>
                    <a:srgbClr val="0099FF"/>
                  </a:solidFill>
                </a:uFill>
                <a:latin typeface="Arial" panose="020B0604020202020204" pitchFamily="34" charset="0"/>
                <a:cs typeface="Arial" panose="020B0604020202020204" pitchFamily="34" charset="0"/>
              </a:rPr>
              <a:t>DoS</a:t>
            </a:r>
            <a:r>
              <a:rPr lang="en-US" sz="2400" b="1" dirty="0">
                <a:solidFill>
                  <a:srgbClr val="333333"/>
                </a:solidFill>
                <a:uFill>
                  <a:solidFill>
                    <a:srgbClr val="0099FF"/>
                  </a:solidFill>
                </a:uFill>
                <a:latin typeface="Arial" panose="020B0604020202020204" pitchFamily="34" charset="0"/>
                <a:cs typeface="Arial" panose="020B0604020202020204" pitchFamily="34" charset="0"/>
              </a:rPr>
              <a:t> </a:t>
            </a:r>
            <a:r>
              <a:rPr lang="ar-AE" sz="2400" b="1" dirty="0">
                <a:solidFill>
                  <a:srgbClr val="333333"/>
                </a:solidFill>
                <a:uFill>
                  <a:solidFill>
                    <a:srgbClr val="0099FF"/>
                  </a:solidFill>
                </a:uFill>
                <a:latin typeface="Arial" panose="020B0604020202020204" pitchFamily="34" charset="0"/>
                <a:cs typeface="Arial" panose="020B0604020202020204" pitchFamily="34" charset="0"/>
              </a:rPr>
              <a:t>ولكنه ينشأ من مصادر متعددة منسقة. </a:t>
            </a:r>
            <a:endParaRPr lang="ar-EG" sz="2400" b="1"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على سبيل المثال، يمكن متابعة هجوم </a:t>
            </a:r>
            <a:r>
              <a:rPr lang="en-US" sz="2400" b="1" u="sng" dirty="0" err="1">
                <a:solidFill>
                  <a:srgbClr val="333333"/>
                </a:solidFill>
                <a:uFill>
                  <a:solidFill>
                    <a:srgbClr val="0099FF"/>
                  </a:solidFill>
                </a:uFill>
                <a:latin typeface="Arial" panose="020B0604020202020204" pitchFamily="34" charset="0"/>
                <a:cs typeface="Arial" panose="020B0604020202020204" pitchFamily="34" charset="0"/>
              </a:rPr>
              <a:t>DDoS</a:t>
            </a:r>
            <a:r>
              <a:rPr lang="en-US" sz="2400" b="1" u="sng" dirty="0">
                <a:solidFill>
                  <a:srgbClr val="333333"/>
                </a:solidFill>
                <a:uFill>
                  <a:solidFill>
                    <a:srgbClr val="0099FF"/>
                  </a:solidFill>
                </a:uFill>
                <a:latin typeface="Arial" panose="020B0604020202020204" pitchFamily="34" charset="0"/>
                <a:cs typeface="Arial" panose="020B0604020202020204" pitchFamily="34" charset="0"/>
              </a:rPr>
              <a:t> </a:t>
            </a:r>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كما يلي:</a:t>
            </a:r>
          </a:p>
          <a:p>
            <a:pPr algn="just" rtl="1"/>
            <a:endParaRPr lang="ar-AE" sz="2400"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يقوم أحد المهاجمين بإنشاء شبكة مكونة من أجهزة جهاز المضيفات المصابة، تسمى روبوت الشبكة. وتسمى أجهزة جهاز المضيفات المصابة بالأجهزة المُستَغَلة. يتم التحكم في الأجهزة المُستَغَلة من خلال الأنظمة معالجة.</a:t>
            </a:r>
          </a:p>
          <a:p>
            <a:pPr algn="just" rtl="1"/>
            <a:endParaRPr lang="ar-AE" sz="24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dirty="0">
                <a:solidFill>
                  <a:srgbClr val="333333"/>
                </a:solidFill>
                <a:uFill>
                  <a:solidFill>
                    <a:srgbClr val="0099FF"/>
                  </a:solidFill>
                </a:uFill>
                <a:latin typeface="Arial" panose="020B0604020202020204" pitchFamily="34" charset="0"/>
                <a:cs typeface="Arial" panose="020B0604020202020204" pitchFamily="34" charset="0"/>
              </a:rPr>
              <a:t>وتفحص أجهزة الكمبيوتر المُستَغَلة باستمرار المزيد من أجهزة جهاز المضيفات وتنقل لها الإصابة، ومن ثمَّ إنشاء المزيد من الأجهزة المُستَغَلة. ويرشد المهاجم الأنظمة المعالجة لاستغلالها في حمل روبوت الشبكة الموجود في الأجهزة المُستَغَلة لشن هجمة من هجمات </a:t>
            </a:r>
            <a:r>
              <a:rPr lang="en-US" sz="2400" dirty="0" err="1">
                <a:solidFill>
                  <a:srgbClr val="333333"/>
                </a:solidFill>
                <a:uFill>
                  <a:solidFill>
                    <a:srgbClr val="0099FF"/>
                  </a:solidFill>
                </a:uFill>
                <a:latin typeface="Arial" panose="020B0604020202020204" pitchFamily="34" charset="0"/>
                <a:cs typeface="Arial" panose="020B0604020202020204" pitchFamily="34" charset="0"/>
              </a:rPr>
              <a:t>DDoS</a:t>
            </a:r>
            <a:r>
              <a:rPr lang="en-US" sz="2400" dirty="0">
                <a:solidFill>
                  <a:srgbClr val="333333"/>
                </a:solidFill>
                <a:uFill>
                  <a:solidFill>
                    <a:srgbClr val="0099FF"/>
                  </a:solidFill>
                </a:uFill>
                <a:latin typeface="Arial" panose="020B0604020202020204" pitchFamily="34" charset="0"/>
                <a:cs typeface="Arial" panose="020B0604020202020204" pitchFamily="34" charset="0"/>
              </a:rPr>
              <a:t>.</a:t>
            </a:r>
          </a:p>
          <a:p>
            <a:pPr algn="just" rtl="1"/>
            <a:endParaRPr lang="en-US" sz="2400" b="1" u="sng"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b="1" u="sng" dirty="0">
                <a:solidFill>
                  <a:srgbClr val="333333"/>
                </a:solidFill>
                <a:uFill>
                  <a:solidFill>
                    <a:srgbClr val="0099FF"/>
                  </a:solidFill>
                </a:uFill>
                <a:latin typeface="Arial" panose="020B0604020202020204" pitchFamily="34" charset="0"/>
                <a:cs typeface="Arial" panose="020B0604020202020204" pitchFamily="34" charset="0"/>
              </a:rPr>
              <a:t>اضغط "تشغيل" على الشكل لمشاهدة الرسوم المتحركة التي تمثل هجمات </a:t>
            </a:r>
            <a:r>
              <a:rPr lang="en-US" sz="2400" b="1" u="sng" dirty="0" err="1">
                <a:solidFill>
                  <a:srgbClr val="333333"/>
                </a:solidFill>
                <a:uFill>
                  <a:solidFill>
                    <a:srgbClr val="0099FF"/>
                  </a:solidFill>
                </a:uFill>
                <a:latin typeface="Arial" panose="020B0604020202020204" pitchFamily="34" charset="0"/>
                <a:cs typeface="Arial" panose="020B0604020202020204" pitchFamily="34" charset="0"/>
              </a:rPr>
              <a:t>DDos</a:t>
            </a:r>
            <a:r>
              <a:rPr lang="en-US" sz="2400" b="1" u="sng" dirty="0">
                <a:solidFill>
                  <a:srgbClr val="333333"/>
                </a:solidFill>
                <a:uFill>
                  <a:solidFill>
                    <a:srgbClr val="0099FF"/>
                  </a:solidFill>
                </a:uFill>
                <a:latin typeface="Arial" panose="020B0604020202020204" pitchFamily="34" charset="0"/>
                <a:cs typeface="Arial" panose="020B0604020202020204" pitchFamily="34" charset="0"/>
              </a:rPr>
              <a:t>.</a:t>
            </a:r>
          </a:p>
          <a:p>
            <a:pPr algn="just" rtl="1"/>
            <a:endParaRPr lang="en-US" sz="2400" b="1" u="sng"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38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r>
              <a:rPr lang="ar-AE" sz="2000" b="1" dirty="0">
                <a:solidFill>
                  <a:srgbClr val="0099FF"/>
                </a:solidFill>
                <a:latin typeface="CiscoSansTTThin"/>
                <a:cs typeface="PT Bold Heading" panose="00000400000000000000" pitchFamily="2" charset="-78"/>
              </a:rPr>
              <a:t>تسميم </a:t>
            </a:r>
            <a:r>
              <a:rPr lang="en-US" sz="2000" b="1" dirty="0">
                <a:solidFill>
                  <a:srgbClr val="0099FF"/>
                </a:solidFill>
                <a:latin typeface="CiscoSansTTThin"/>
                <a:cs typeface="PT Bold Heading" panose="00000400000000000000" pitchFamily="2" charset="-78"/>
              </a:rPr>
              <a:t>Poisoning</a:t>
            </a:r>
            <a:r>
              <a:rPr lang="ar-EG" sz="2000" b="1" dirty="0">
                <a:solidFill>
                  <a:srgbClr val="0099FF"/>
                </a:solidFill>
                <a:latin typeface="CiscoSansTTThin"/>
                <a:cs typeface="PT Bold Heading" panose="00000400000000000000" pitchFamily="2" charset="-78"/>
              </a:rPr>
              <a:t> </a:t>
            </a:r>
            <a:r>
              <a:rPr lang="en-US" sz="2000" b="1" dirty="0">
                <a:solidFill>
                  <a:srgbClr val="0099FF"/>
                </a:solidFill>
                <a:latin typeface="CiscoSansTTThin"/>
                <a:cs typeface="PT Bold Heading" panose="00000400000000000000" pitchFamily="2" charset="-78"/>
              </a:rPr>
              <a:t>SEO</a:t>
            </a: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4154984"/>
          </a:xfrm>
          <a:prstGeom prst="rect">
            <a:avLst/>
          </a:prstGeom>
          <a:noFill/>
        </p:spPr>
        <p:txBody>
          <a:bodyPr wrap="square">
            <a:spAutoFit/>
          </a:bodyPr>
          <a:lstStyle/>
          <a:p>
            <a:pPr algn="just" rtl="1"/>
            <a:r>
              <a:rPr lang="ar-AE" sz="2400" b="1" dirty="0">
                <a:solidFill>
                  <a:srgbClr val="333333"/>
                </a:solidFill>
                <a:uFill>
                  <a:solidFill>
                    <a:srgbClr val="0099FF"/>
                  </a:solidFill>
                </a:uFill>
                <a:latin typeface="Arial" panose="020B0604020202020204" pitchFamily="34" charset="0"/>
                <a:cs typeface="Arial" panose="020B0604020202020204" pitchFamily="34" charset="0"/>
              </a:rPr>
              <a:t>تعمل محركات البحث مثل </a:t>
            </a:r>
            <a:r>
              <a:rPr lang="en-US" sz="2400" b="1" dirty="0">
                <a:solidFill>
                  <a:srgbClr val="333333"/>
                </a:solidFill>
                <a:uFill>
                  <a:solidFill>
                    <a:srgbClr val="0099FF"/>
                  </a:solidFill>
                </a:uFill>
                <a:latin typeface="Arial" panose="020B0604020202020204" pitchFamily="34" charset="0"/>
                <a:cs typeface="Arial" panose="020B0604020202020204" pitchFamily="34" charset="0"/>
              </a:rPr>
              <a:t>Google </a:t>
            </a:r>
            <a:r>
              <a:rPr lang="ar-AE" sz="2400" b="1" dirty="0">
                <a:solidFill>
                  <a:srgbClr val="333333"/>
                </a:solidFill>
                <a:uFill>
                  <a:solidFill>
                    <a:srgbClr val="0099FF"/>
                  </a:solidFill>
                </a:uFill>
                <a:latin typeface="Arial" panose="020B0604020202020204" pitchFamily="34" charset="0"/>
                <a:cs typeface="Arial" panose="020B0604020202020204" pitchFamily="34" charset="0"/>
              </a:rPr>
              <a:t>بتصنيف صفحات الويب وتقديم النتائج ذات الصلة التي تعتمد على استعلامات البحث من المستخدمين. وبناءً على المحتوى ذات الصلة في مواقع الويب، قد تظهر في قائمة نتائج البحث أكثر تقدمًا أو أقل. </a:t>
            </a:r>
            <a:r>
              <a:rPr lang="en-US" sz="2400" b="1" dirty="0">
                <a:solidFill>
                  <a:srgbClr val="333333"/>
                </a:solidFill>
                <a:uFill>
                  <a:solidFill>
                    <a:srgbClr val="0099FF"/>
                  </a:solidFill>
                </a:uFill>
                <a:latin typeface="Arial" panose="020B0604020202020204" pitchFamily="34" charset="0"/>
                <a:cs typeface="Arial" panose="020B0604020202020204" pitchFamily="34" charset="0"/>
              </a:rPr>
              <a:t>SEO </a:t>
            </a:r>
            <a:r>
              <a:rPr lang="ar-AE" sz="2400" b="1" dirty="0">
                <a:solidFill>
                  <a:srgbClr val="333333"/>
                </a:solidFill>
                <a:uFill>
                  <a:solidFill>
                    <a:srgbClr val="0099FF"/>
                  </a:solidFill>
                </a:uFill>
                <a:latin typeface="Arial" panose="020B0604020202020204" pitchFamily="34" charset="0"/>
                <a:cs typeface="Arial" panose="020B0604020202020204" pitchFamily="34" charset="0"/>
              </a:rPr>
              <a:t>هو اختصار لما معناه "تحسين محرك البحث"، وهي عبارة عن مجموعة من التقنيات المستخدمة لتحسين رتبة مواقع الويب عن طريق محرك البحث. وبينما تختص العديد من الشركات مصدر الثقة بتحسين مواقع الويب ووضعها في موضع أفضل، يمكن للمستخدم الضار استخدام </a:t>
            </a:r>
            <a:r>
              <a:rPr lang="en-US" sz="2400" b="1" dirty="0">
                <a:solidFill>
                  <a:srgbClr val="333333"/>
                </a:solidFill>
                <a:uFill>
                  <a:solidFill>
                    <a:srgbClr val="0099FF"/>
                  </a:solidFill>
                </a:uFill>
                <a:latin typeface="Arial" panose="020B0604020202020204" pitchFamily="34" charset="0"/>
                <a:cs typeface="Arial" panose="020B0604020202020204" pitchFamily="34" charset="0"/>
              </a:rPr>
              <a:t>SEO </a:t>
            </a:r>
            <a:r>
              <a:rPr lang="ar-AE" sz="2400" b="1" dirty="0">
                <a:solidFill>
                  <a:srgbClr val="333333"/>
                </a:solidFill>
                <a:uFill>
                  <a:solidFill>
                    <a:srgbClr val="0099FF"/>
                  </a:solidFill>
                </a:uFill>
                <a:latin typeface="Arial" panose="020B0604020202020204" pitchFamily="34" charset="0"/>
                <a:cs typeface="Arial" panose="020B0604020202020204" pitchFamily="34" charset="0"/>
              </a:rPr>
              <a:t>لجعل مواقع الويب الضارة تظهر أعلى في نتائج البحث. وتسمى هذه التقنية تسميم </a:t>
            </a:r>
            <a:r>
              <a:rPr lang="en-US" sz="2400" b="1" dirty="0">
                <a:solidFill>
                  <a:srgbClr val="333333"/>
                </a:solidFill>
                <a:uFill>
                  <a:solidFill>
                    <a:srgbClr val="0099FF"/>
                  </a:solidFill>
                </a:uFill>
                <a:latin typeface="Arial" panose="020B0604020202020204" pitchFamily="34" charset="0"/>
                <a:cs typeface="Arial" panose="020B0604020202020204" pitchFamily="34" charset="0"/>
              </a:rPr>
              <a:t>SEO.</a:t>
            </a:r>
          </a:p>
          <a:p>
            <a:pPr algn="just" rtl="1"/>
            <a:endParaRPr lang="en-US" sz="2400" b="1"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2400" b="1" dirty="0">
                <a:solidFill>
                  <a:srgbClr val="333333"/>
                </a:solidFill>
                <a:uFill>
                  <a:solidFill>
                    <a:srgbClr val="0099FF"/>
                  </a:solidFill>
                </a:uFill>
                <a:latin typeface="Arial" panose="020B0604020202020204" pitchFamily="34" charset="0"/>
                <a:cs typeface="Arial" panose="020B0604020202020204" pitchFamily="34" charset="0"/>
              </a:rPr>
              <a:t>الهدف الأكثر شيوعاً من تسميم </a:t>
            </a:r>
            <a:r>
              <a:rPr lang="en-US" sz="2400" b="1" dirty="0">
                <a:solidFill>
                  <a:srgbClr val="333333"/>
                </a:solidFill>
                <a:uFill>
                  <a:solidFill>
                    <a:srgbClr val="0099FF"/>
                  </a:solidFill>
                </a:uFill>
                <a:latin typeface="Arial" panose="020B0604020202020204" pitchFamily="34" charset="0"/>
                <a:cs typeface="Arial" panose="020B0604020202020204" pitchFamily="34" charset="0"/>
              </a:rPr>
              <a:t>SEO </a:t>
            </a:r>
            <a:r>
              <a:rPr lang="ar-AE" sz="2400" b="1" dirty="0">
                <a:solidFill>
                  <a:srgbClr val="333333"/>
                </a:solidFill>
                <a:uFill>
                  <a:solidFill>
                    <a:srgbClr val="0099FF"/>
                  </a:solidFill>
                </a:uFill>
                <a:latin typeface="Arial" panose="020B0604020202020204" pitchFamily="34" charset="0"/>
                <a:cs typeface="Arial" panose="020B0604020202020204" pitchFamily="34" charset="0"/>
              </a:rPr>
              <a:t>هو زيادة نسبة استخدام المواقع الضارة التي قد تستضيف البرامج الضارة أو تقوم بالتحايل بطرق اجتماعية. ولتعزيز ظهور الموقع أعلى نتائج البحث، يقوم المهاجمون بالاستفادة من مصطلحات البحث الشائعة.</a:t>
            </a:r>
          </a:p>
          <a:p>
            <a:pPr algn="just" rtl="1"/>
            <a:endParaRPr lang="ar-AE" sz="2400" b="1" dirty="0">
              <a:solidFill>
                <a:srgbClr val="333333"/>
              </a:solidFill>
              <a:uFill>
                <a:solidFill>
                  <a:srgbClr val="0099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547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br>
              <a:rPr lang="ar-EG" sz="2000" b="1" dirty="0">
                <a:solidFill>
                  <a:srgbClr val="0099FF"/>
                </a:solidFill>
                <a:latin typeface="CiscoSansTTThin"/>
                <a:cs typeface="PT Bold Heading" panose="00000400000000000000" pitchFamily="2" charset="-78"/>
              </a:rPr>
            </a:br>
            <a:br>
              <a:rPr lang="ar-EG" sz="2000" b="1" dirty="0">
                <a:solidFill>
                  <a:srgbClr val="0099FF"/>
                </a:solidFill>
                <a:latin typeface="CiscoSansTTThin"/>
                <a:cs typeface="PT Bold Heading" panose="00000400000000000000" pitchFamily="2" charset="-78"/>
              </a:rPr>
            </a:br>
            <a:r>
              <a:rPr lang="ar-AE" sz="2000" b="1" dirty="0">
                <a:solidFill>
                  <a:srgbClr val="0099FF"/>
                </a:solidFill>
                <a:latin typeface="CiscoSansTTThin"/>
                <a:cs typeface="PT Bold Heading" panose="00000400000000000000" pitchFamily="2" charset="-78"/>
              </a:rPr>
              <a:t>ما هو الهجوم المختلط</a:t>
            </a:r>
            <a:r>
              <a:rPr lang="en-US" sz="2000" b="1" dirty="0">
                <a:solidFill>
                  <a:srgbClr val="0099FF"/>
                </a:solidFill>
                <a:latin typeface="CiscoSansTTThin"/>
                <a:cs typeface="PT Bold Heading" panose="00000400000000000000" pitchFamily="2" charset="-78"/>
              </a:rPr>
              <a:t>What is a Blended Attack?</a:t>
            </a:r>
            <a:r>
              <a:rPr lang="ar-EG" sz="2000" b="1" dirty="0">
                <a:solidFill>
                  <a:srgbClr val="0099FF"/>
                </a:solidFill>
                <a:latin typeface="CiscoSansTTThin"/>
                <a:cs typeface="PT Bold Heading" panose="00000400000000000000" pitchFamily="2" charset="-78"/>
              </a:rPr>
              <a:t> </a:t>
            </a:r>
            <a:r>
              <a:rPr lang="ar-AE" sz="2000" b="1" dirty="0">
                <a:solidFill>
                  <a:srgbClr val="0099FF"/>
                </a:solidFill>
                <a:latin typeface="CiscoSansTTThin"/>
                <a:cs typeface="PT Bold Heading" panose="00000400000000000000" pitchFamily="2" charset="-78"/>
              </a:rPr>
              <a:t>؟</a:t>
            </a: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4278094"/>
          </a:xfrm>
          <a:prstGeom prst="rect">
            <a:avLst/>
          </a:prstGeom>
          <a:noFill/>
        </p:spPr>
        <p:txBody>
          <a:bodyPr wrap="square">
            <a:spAutoFit/>
          </a:bodyPr>
          <a:lstStyle/>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الهجمات المختلطة هي عبارة عن هجمات تستخدم الأساليب المتعددة لإلحاق الضرر بالأهداف. وباستخدام العديد من أساليب الهجوم المختلفة في نفس الوقت، يحصل المهاجمون على البرامج الضارة التي هي خليط من الفيروسات المتنقلة وفيروسات أحصنة طروادة وبرامج التجسس وبرامج رصد لوحة المفاتيح والرسائل العشوائية وخطط التصيد الاحتيالي. ويكشف هذا الاستخدام المفرط للهجمات المختلطة عن البرامج الضارة الأكثر تعقيداً وبالتالي يعرض بيانات المستخدمين للخطر الجسيم.</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يستخدم النوع الأكثر شيوعاً من الهجوم المختلط رسائل البريد الإلكتروني العشوائية أو الرسائل الفورية أو مواقع ويب مصدر ثقة لتوزيع الروابط بحيث يتم تنزيل البرامج الضارة أو برامج التجسس على الكمبيوتر. ويقوم نوع شائع آخر من الهجمات المختلطة باستخدام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DDoS</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مقترنة بالتصيد الاحتيالي من خلال رسائل البريد الإلكتروني. أولًا يتم استخدام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DDoS</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لتعطيل موقع الويب الخاص ببنك مشهور ثم إرسال رسائل بريد إلكتروني إلى عملاء البنك، للاعتذار عن الإزعاج. ويوجه البريد الإلكتروني المستخدمين إلى موقع طوارئ مزيف حيث يمكن سرقة معلومات تسجيل الدخول الحقيقية الخاصة بهم.</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ويمكن وضع معظم الفيروسات المتنقلة الضارة بأجهزة الكمبيوتر في فئة الهجمات المختلطة التي تشمل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Nimbda</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CodeRed</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BugBear</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Klez</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1600" dirty="0">
                <a:solidFill>
                  <a:srgbClr val="333333"/>
                </a:solidFill>
                <a:uFill>
                  <a:solidFill>
                    <a:srgbClr val="0099FF"/>
                  </a:solidFill>
                </a:uFill>
                <a:latin typeface="Arial" panose="020B0604020202020204" pitchFamily="34" charset="0"/>
                <a:cs typeface="Arial" panose="020B0604020202020204" pitchFamily="34" charset="0"/>
              </a:rPr>
              <a:t>Slammer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كما هو موضح بالأسفل:</a:t>
            </a:r>
          </a:p>
          <a:p>
            <a:pPr algn="just" rtl="1"/>
            <a:endParaRPr lang="ar-AE" sz="16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1600" dirty="0">
                <a:solidFill>
                  <a:srgbClr val="333333"/>
                </a:solidFill>
                <a:uFill>
                  <a:solidFill>
                    <a:srgbClr val="0099FF"/>
                  </a:solidFill>
                </a:uFill>
                <a:latin typeface="Arial" panose="020B0604020202020204" pitchFamily="34" charset="0"/>
                <a:cs typeface="Arial" panose="020B0604020202020204" pitchFamily="34" charset="0"/>
              </a:rPr>
              <a:t>وتستخدم بعض الأنواع الأخرى من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Nimbda</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مرفقات البريد الإلكتروني؛ من خلال تنزيل الملفات من جهاز خادم ويب معرض للاختراق؛ وخدمات مشاركة الملفات من </a:t>
            </a:r>
            <a:r>
              <a:rPr lang="en-US" sz="1600" dirty="0">
                <a:solidFill>
                  <a:srgbClr val="333333"/>
                </a:solidFill>
                <a:uFill>
                  <a:solidFill>
                    <a:srgbClr val="0099FF"/>
                  </a:solidFill>
                </a:uFill>
                <a:latin typeface="Arial" panose="020B0604020202020204" pitchFamily="34" charset="0"/>
                <a:cs typeface="Arial" panose="020B0604020202020204" pitchFamily="34" charset="0"/>
              </a:rPr>
              <a:t>Microsoft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على سبيل المثال، مشاركات مجهولة) كطرق للانتشار.</a:t>
            </a:r>
          </a:p>
          <a:p>
            <a:pPr algn="just" rtl="1"/>
            <a:r>
              <a:rPr lang="ar-AE" sz="1600" dirty="0">
                <a:solidFill>
                  <a:srgbClr val="333333"/>
                </a:solidFill>
                <a:uFill>
                  <a:solidFill>
                    <a:srgbClr val="0099FF"/>
                  </a:solidFill>
                </a:uFill>
                <a:latin typeface="Arial" panose="020B0604020202020204" pitchFamily="34" charset="0"/>
                <a:cs typeface="Arial" panose="020B0604020202020204" pitchFamily="34" charset="0"/>
              </a:rPr>
              <a:t>أما بعض الأنواع الأخرى من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Nimbda</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فلديها القدرة على تعديل حسابات ضيوف النظام لتوفير المهاجم أو التعليمات البرمجية بالامتيازات الإدارية.</a:t>
            </a:r>
          </a:p>
          <a:p>
            <a:pPr algn="just" rtl="1"/>
            <a:r>
              <a:rPr lang="ar-AE" sz="1600" dirty="0">
                <a:solidFill>
                  <a:srgbClr val="333333"/>
                </a:solidFill>
                <a:uFill>
                  <a:solidFill>
                    <a:srgbClr val="0099FF"/>
                  </a:solidFill>
                </a:uFill>
                <a:latin typeface="Arial" panose="020B0604020202020204" pitchFamily="34" charset="0"/>
                <a:cs typeface="Arial" panose="020B0604020202020204" pitchFamily="34" charset="0"/>
              </a:rPr>
              <a:t>وتعتبر الفيروسات المتنقلة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Conficker</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ZeuS</a:t>
            </a:r>
            <a:r>
              <a:rPr lang="en-US" sz="1600" dirty="0">
                <a:solidFill>
                  <a:srgbClr val="333333"/>
                </a:solidFill>
                <a:uFill>
                  <a:solidFill>
                    <a:srgbClr val="0099FF"/>
                  </a:solidFill>
                </a:uFill>
                <a:latin typeface="Arial" panose="020B0604020202020204" pitchFamily="34" charset="0"/>
                <a:cs typeface="Arial" panose="020B0604020202020204" pitchFamily="34" charset="0"/>
              </a:rPr>
              <a:t>/LICAT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من ضمن الهجمات المختلطة. يستخدم </a:t>
            </a:r>
            <a:r>
              <a:rPr lang="en-US" sz="1600" dirty="0" err="1">
                <a:solidFill>
                  <a:srgbClr val="333333"/>
                </a:solidFill>
                <a:uFill>
                  <a:solidFill>
                    <a:srgbClr val="0099FF"/>
                  </a:solidFill>
                </a:uFill>
                <a:latin typeface="Arial" panose="020B0604020202020204" pitchFamily="34" charset="0"/>
                <a:cs typeface="Arial" panose="020B0604020202020204" pitchFamily="34" charset="0"/>
              </a:rPr>
              <a:t>Conficker</a:t>
            </a:r>
            <a:r>
              <a:rPr lang="en-US" sz="1600" dirty="0">
                <a:solidFill>
                  <a:srgbClr val="333333"/>
                </a:solidFill>
                <a:uFill>
                  <a:solidFill>
                    <a:srgbClr val="0099FF"/>
                  </a:solidFill>
                </a:uFill>
                <a:latin typeface="Arial" panose="020B0604020202020204" pitchFamily="34" charset="0"/>
                <a:cs typeface="Arial" panose="020B0604020202020204" pitchFamily="34" charset="0"/>
              </a:rPr>
              <a:t> </a:t>
            </a:r>
            <a:r>
              <a:rPr lang="ar-AE" sz="1600" dirty="0">
                <a:solidFill>
                  <a:srgbClr val="333333"/>
                </a:solidFill>
                <a:uFill>
                  <a:solidFill>
                    <a:srgbClr val="0099FF"/>
                  </a:solidFill>
                </a:uFill>
                <a:latin typeface="Arial" panose="020B0604020202020204" pitchFamily="34" charset="0"/>
                <a:cs typeface="Arial" panose="020B0604020202020204" pitchFamily="34" charset="0"/>
              </a:rPr>
              <a:t>جميع طرق التوزيع التقليدية.</a:t>
            </a:r>
          </a:p>
          <a:p>
            <a:pPr algn="just" rtl="1"/>
            <a:endParaRPr lang="ar-AE" sz="16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sz="1600" dirty="0">
                <a:solidFill>
                  <a:srgbClr val="333333"/>
                </a:solidFill>
                <a:uFill>
                  <a:solidFill>
                    <a:srgbClr val="0099FF"/>
                  </a:solidFill>
                </a:uFill>
                <a:latin typeface="Arial" panose="020B0604020202020204" pitchFamily="34" charset="0"/>
                <a:cs typeface="Arial" panose="020B0604020202020204" pitchFamily="34" charset="0"/>
              </a:rPr>
              <a:t>يعرض هذا الشكل قفل على شاشة رقمية.</a:t>
            </a:r>
          </a:p>
        </p:txBody>
      </p:sp>
    </p:spTree>
    <p:extLst>
      <p:ext uri="{BB962C8B-B14F-4D97-AF65-F5344CB8AC3E}">
        <p14:creationId xmlns:p14="http://schemas.microsoft.com/office/powerpoint/2010/main" val="3630055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br>
              <a:rPr lang="ar-EG" sz="2000" b="1" dirty="0">
                <a:solidFill>
                  <a:srgbClr val="0099FF"/>
                </a:solidFill>
                <a:latin typeface="CiscoSansTTThin"/>
                <a:cs typeface="PT Bold Heading" panose="00000400000000000000" pitchFamily="2" charset="-78"/>
              </a:rPr>
            </a:br>
            <a:br>
              <a:rPr lang="ar-EG" sz="2000" b="1" dirty="0">
                <a:solidFill>
                  <a:srgbClr val="0099FF"/>
                </a:solidFill>
                <a:latin typeface="CiscoSansTTThin"/>
                <a:cs typeface="PT Bold Heading" panose="00000400000000000000" pitchFamily="2" charset="-78"/>
              </a:rPr>
            </a:br>
            <a:r>
              <a:rPr lang="ar-AE" sz="2000" b="1" dirty="0">
                <a:solidFill>
                  <a:srgbClr val="0099FF"/>
                </a:solidFill>
                <a:latin typeface="CiscoSansTTThin"/>
                <a:cs typeface="PT Bold Heading" panose="00000400000000000000" pitchFamily="2" charset="-78"/>
              </a:rPr>
              <a:t>ما هو تخفيف الأثر؟</a:t>
            </a:r>
            <a:r>
              <a:rPr lang="ar-EG" sz="2000" b="1" dirty="0">
                <a:solidFill>
                  <a:srgbClr val="0099FF"/>
                </a:solidFill>
                <a:latin typeface="CiscoSansTTThin"/>
                <a:cs typeface="PT Bold Heading" panose="00000400000000000000" pitchFamily="2" charset="-78"/>
              </a:rPr>
              <a:t> </a:t>
            </a:r>
            <a:r>
              <a:rPr lang="ar-AE" sz="2000" b="1" dirty="0">
                <a:solidFill>
                  <a:srgbClr val="0099FF"/>
                </a:solidFill>
                <a:latin typeface="CiscoSansTTThin"/>
                <a:cs typeface="PT Bold Heading" panose="00000400000000000000" pitchFamily="2" charset="-78"/>
              </a:rPr>
              <a:t>؟</a:t>
            </a:r>
            <a:r>
              <a:rPr lang="en-US" sz="2000" b="1" dirty="0">
                <a:solidFill>
                  <a:srgbClr val="0099FF"/>
                </a:solidFill>
                <a:latin typeface="CiscoSansTTThin"/>
                <a:cs typeface="PT Bold Heading" panose="00000400000000000000" pitchFamily="2" charset="-78"/>
              </a:rPr>
              <a:t> What is Impact Reduction?</a:t>
            </a:r>
            <a:endParaRPr lang="ar-AE" sz="20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4801314"/>
          </a:xfrm>
          <a:prstGeom prst="rect">
            <a:avLst/>
          </a:prstGeom>
          <a:noFill/>
        </p:spPr>
        <p:txBody>
          <a:bodyPr wrap="square">
            <a:spAutoFit/>
          </a:bodyPr>
          <a:lstStyle/>
          <a:p>
            <a:pPr marL="285750" indent="-285750" algn="just" rtl="1">
              <a:buFont typeface="Arial" panose="020B0604020202020204" pitchFamily="34" charset="0"/>
              <a:buChar char="•"/>
            </a:pPr>
            <a:endParaRPr lang="ar-AE" sz="16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وبينما تعي معظم الشركات الناجحة حاليًا بالمشاكل الأمنية الشائعة بحيث تبذل جهدًا كبيرًا للتصدي لها، إلا أنه لا توجد ممارسات أمنية بكفاءة 100%. ويتحتم أيضًا على الشركات والمنظمات الاستعداد لاحتواء الخسائر، لأن الاختراق يحدث عندما تكثر الغنيمة.</a:t>
            </a:r>
          </a:p>
          <a:p>
            <a:pPr marL="285750" indent="-285750" algn="just" rtl="1">
              <a:buFont typeface="Arial" panose="020B0604020202020204" pitchFamily="34" charset="0"/>
              <a:buChar char="•"/>
            </a:pPr>
            <a:endParaRPr lang="ar-AE" sz="16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من المهم أيضًا فهم أن تأثير الاختراق لا يتعلق فقط بالناحية التقنية مثل سرقة البيانات أو تدمير قواعد البيانات أو تعطيل الحقوق الملكية الفكرية، بل يمتد التلف أيضًا ليشمل سمعة الشركة. والرد على اختراق البيانات هي عملية ديناميكية بشكل كبير.</a:t>
            </a:r>
          </a:p>
          <a:p>
            <a:pPr marL="285750" indent="-285750" algn="just" rtl="1">
              <a:buFont typeface="Arial" panose="020B0604020202020204" pitchFamily="34" charset="0"/>
              <a:buChar char="•"/>
            </a:pPr>
            <a:endParaRPr lang="ar-AE" sz="1600" dirty="0">
              <a:solidFill>
                <a:srgbClr val="333333"/>
              </a:solidFill>
              <a:uFill>
                <a:solidFill>
                  <a:srgbClr val="0099FF"/>
                </a:solidFill>
              </a:uFill>
              <a:latin typeface="Arial" panose="020B0604020202020204" pitchFamily="34" charset="0"/>
              <a:cs typeface="Arial" panose="020B0604020202020204" pitchFamily="34" charset="0"/>
            </a:endParaRPr>
          </a:p>
          <a:p>
            <a:pPr algn="just" rtl="1"/>
            <a:r>
              <a:rPr lang="ar-AE" b="1" u="sng" dirty="0">
                <a:solidFill>
                  <a:srgbClr val="333333"/>
                </a:solidFill>
                <a:uFill>
                  <a:solidFill>
                    <a:srgbClr val="0099FF"/>
                  </a:solidFill>
                </a:uFill>
                <a:latin typeface="Arial" panose="020B0604020202020204" pitchFamily="34" charset="0"/>
                <a:cs typeface="Arial" panose="020B0604020202020204" pitchFamily="34" charset="0"/>
              </a:rPr>
              <a:t>فيما يلي بعض المقاييس الهامة كما يراها خبراء الأمن، التي يجب أن تتخذها الشركات عند رصد الاختراقات الأمنية.</a:t>
            </a:r>
            <a:endParaRPr lang="ar-AE" sz="16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الإخطار بالمشكلة. من الناحية الداخلية، يجب إخطار الموظفين بالمشكلة وحثهم على اتخاذ الإجراءات. ومن الناحية الخارجية، يجب إخطار العملاء من خلال التواصل المباشر والتصريحات الرسمية. فالتواصل يخلق جوًا من الشفافية، التي تعتبر أمرًا أساسيًا في هذا النوع من الحالات.</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تحلى بالنزاهة والثقة في حالة تعرض الشركة للخطر.</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الإدلاء بالتفاصيل. شرح أسباب حدوث هذا الموقف وتوضح الأشياء المهددة. من المتوقع أيضًا أن الشركة تهتم بخدمات الحماية من مخاطر سرقة الهوية للعملاء المتأثرين.</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فهم المسببات والعوامل المساعدة في حدوث الاختراق. توظيف خبراء التحليل لبحث التفاصيل والتعرف علىها، إذا اقتضى الأمر.</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تطبيق الدروس المستفادة من التحريات التحليلية لضمان عدم حدوث اختراقات مشابهة في المستقبل.</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التأكد من أن جميع الأنظمة نظيفة ولم يتم تثبيت البرامج التسللية عليها، والتأكد من عدم اختراق أي شيء آخر. سيحاول المهاجمون غالباً ترك البرامج التسللية لتسهيل الاختراقات في المستقبل. تأكد من عدم حدوث ذلك.</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تثقيف الموظفين والشركاء والعملاء بطرق منع الاختراقات المستقبلية.</a:t>
            </a:r>
          </a:p>
          <a:p>
            <a:pPr marL="285750" indent="-285750" algn="just" rtl="1">
              <a:buFont typeface="Arial" panose="020B0604020202020204" pitchFamily="34" charset="0"/>
              <a:buChar char="•"/>
            </a:pPr>
            <a:r>
              <a:rPr lang="ar-AE" sz="1600" dirty="0">
                <a:solidFill>
                  <a:srgbClr val="333333"/>
                </a:solidFill>
                <a:uFill>
                  <a:solidFill>
                    <a:srgbClr val="0099FF"/>
                  </a:solidFill>
                </a:uFill>
                <a:latin typeface="Arial" panose="020B0604020202020204" pitchFamily="34" charset="0"/>
                <a:cs typeface="Arial" panose="020B0604020202020204" pitchFamily="34" charset="0"/>
              </a:rPr>
              <a:t>يعرض هذا الشكل فتحة في</a:t>
            </a:r>
          </a:p>
        </p:txBody>
      </p:sp>
    </p:spTree>
    <p:extLst>
      <p:ext uri="{BB962C8B-B14F-4D97-AF65-F5344CB8AC3E}">
        <p14:creationId xmlns:p14="http://schemas.microsoft.com/office/powerpoint/2010/main" val="87428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27554" y="2676428"/>
            <a:ext cx="11029616" cy="918826"/>
          </a:xfrm>
        </p:spPr>
        <p:txBody>
          <a:bodyPr>
            <a:normAutofit/>
          </a:bodyPr>
          <a:lstStyle/>
          <a:p>
            <a:pPr algn="r" rtl="1"/>
            <a:r>
              <a:rPr lang="ar-EG" dirty="0">
                <a:solidFill>
                  <a:srgbClr val="0099FF"/>
                </a:solidFill>
                <a:latin typeface="CiscoSansTTThin"/>
                <a:cs typeface="PT Bold Heading" panose="00000400000000000000" pitchFamily="2" charset="-78"/>
              </a:rPr>
              <a:t>ما هو الأمن السيبراني</a:t>
            </a:r>
            <a:r>
              <a:rPr lang="en-US" dirty="0">
                <a:solidFill>
                  <a:srgbClr val="0099FF"/>
                </a:solidFill>
                <a:latin typeface="CiscoSansTTThin"/>
                <a:cs typeface="PT Bold Heading" panose="00000400000000000000" pitchFamily="2" charset="-78"/>
              </a:rPr>
              <a:t>?</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5278582" y="3875648"/>
            <a:ext cx="6699370" cy="2022763"/>
          </a:xfrm>
        </p:spPr>
        <p:txBody>
          <a:bodyPr>
            <a:normAutofit fontScale="92500"/>
          </a:bodyPr>
          <a:lstStyle/>
          <a:p>
            <a:pPr marL="0" indent="0" algn="just" rtl="1">
              <a:lnSpc>
                <a:spcPct val="150000"/>
              </a:lnSpc>
              <a:buNone/>
            </a:pPr>
            <a:r>
              <a:rPr lang="ar-EG" sz="1800" b="1" dirty="0">
                <a:solidFill>
                  <a:srgbClr val="333333"/>
                </a:solidFill>
                <a:latin typeface="Arial" panose="020B0604020202020204" pitchFamily="34" charset="0"/>
                <a:cs typeface="Arial" panose="020B0604020202020204" pitchFamily="34" charset="0"/>
              </a:rPr>
              <a:t>الأمن السيبراني هو عملية حماية الأنظمة والشبكات والبرامج ضد الهجمات الرقمية. تهدف هذه الهجمات السيبرانية عادةً إلى الوصول إلى المعلومات الحساسة أو تغييرها </a:t>
            </a:r>
            <a:br>
              <a:rPr lang="ar-EG" sz="1800" b="1" dirty="0">
                <a:solidFill>
                  <a:srgbClr val="333333"/>
                </a:solidFill>
                <a:latin typeface="Arial" panose="020B0604020202020204" pitchFamily="34" charset="0"/>
                <a:cs typeface="Arial" panose="020B0604020202020204" pitchFamily="34" charset="0"/>
              </a:rPr>
            </a:br>
            <a:r>
              <a:rPr lang="ar-EG" sz="1800" b="1" dirty="0">
                <a:solidFill>
                  <a:srgbClr val="333333"/>
                </a:solidFill>
                <a:latin typeface="Arial" panose="020B0604020202020204" pitchFamily="34" charset="0"/>
                <a:cs typeface="Arial" panose="020B0604020202020204" pitchFamily="34" charset="0"/>
              </a:rPr>
              <a:t>أو تدميرها؛ بغرض الاستيلاء على المال من المستخدمين أو مقاطعة عمليات الأعمال العادية.</a:t>
            </a:r>
            <a:br>
              <a:rPr lang="ar-EG" sz="1800" b="1" dirty="0">
                <a:solidFill>
                  <a:srgbClr val="333333"/>
                </a:solidFill>
                <a:latin typeface="Arial" panose="020B0604020202020204" pitchFamily="34" charset="0"/>
                <a:cs typeface="Arial" panose="020B0604020202020204" pitchFamily="34" charset="0"/>
              </a:rPr>
            </a:br>
            <a:r>
              <a:rPr lang="ar-EG" sz="1800" b="1" dirty="0">
                <a:solidFill>
                  <a:srgbClr val="333333"/>
                </a:solidFill>
                <a:latin typeface="Arial" panose="020B0604020202020204" pitchFamily="34" charset="0"/>
                <a:cs typeface="Arial" panose="020B0604020202020204" pitchFamily="34" charset="0"/>
              </a:rPr>
              <a:t>يمثل تنفيذ تدابير الأمن السيبراني تحديًا كبيرًا اليوم نظرًا لوجود عدد أجهزة يفوق أعداد الأشخاص كما أصبح المهاجمون أكثر ابتكارًا.</a:t>
            </a:r>
            <a:endParaRPr lang="en-US" sz="1800" b="1" dirty="0">
              <a:solidFill>
                <a:srgbClr val="333333"/>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8966534-CEFD-4E27-92CB-6CC093041A78}"/>
              </a:ext>
            </a:extLst>
          </p:cNvPr>
          <p:cNvSpPr txBox="1">
            <a:spLocks/>
          </p:cNvSpPr>
          <p:nvPr/>
        </p:nvSpPr>
        <p:spPr>
          <a:xfrm>
            <a:off x="789009" y="605174"/>
            <a:ext cx="11029616" cy="918826"/>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EG" dirty="0">
                <a:solidFill>
                  <a:srgbClr val="0099FF"/>
                </a:solidFill>
                <a:latin typeface="CiscoSansTTThin"/>
                <a:cs typeface="PT Bold Heading" panose="00000400000000000000" pitchFamily="2" charset="-78"/>
              </a:rPr>
              <a:t>ماهي حماية الكمبيوتر؟</a:t>
            </a:r>
            <a:endParaRPr lang="en-US" dirty="0"/>
          </a:p>
        </p:txBody>
      </p:sp>
      <p:sp>
        <p:nvSpPr>
          <p:cNvPr id="8" name="TextBox 7">
            <a:extLst>
              <a:ext uri="{FF2B5EF4-FFF2-40B4-BE49-F238E27FC236}">
                <a16:creationId xmlns:a16="http://schemas.microsoft.com/office/drawing/2014/main" id="{BFD2DA83-89FF-4F11-8A90-C63AF9724E31}"/>
              </a:ext>
            </a:extLst>
          </p:cNvPr>
          <p:cNvSpPr txBox="1"/>
          <p:nvPr/>
        </p:nvSpPr>
        <p:spPr>
          <a:xfrm>
            <a:off x="1184561" y="1747341"/>
            <a:ext cx="10515601" cy="872034"/>
          </a:xfrm>
          <a:prstGeom prst="rect">
            <a:avLst/>
          </a:prstGeom>
          <a:noFill/>
        </p:spPr>
        <p:txBody>
          <a:bodyPr wrap="square">
            <a:spAutoFit/>
          </a:bodyPr>
          <a:lstStyle/>
          <a:p>
            <a:pPr marL="0" indent="0" algn="r" rtl="1">
              <a:lnSpc>
                <a:spcPct val="150000"/>
              </a:lnSpc>
              <a:buNone/>
            </a:pPr>
            <a:r>
              <a:rPr lang="ar-EG" sz="1800" b="1" dirty="0">
                <a:solidFill>
                  <a:srgbClr val="333333"/>
                </a:solidFill>
                <a:latin typeface="Arial" panose="020B0604020202020204" pitchFamily="34" charset="0"/>
                <a:cs typeface="Arial" panose="020B0604020202020204" pitchFamily="34" charset="0"/>
              </a:rPr>
              <a:t>يقصد بها حماية نظام الكمبيوتر</a:t>
            </a:r>
            <a:r>
              <a:rPr lang="en-US" sz="1800" b="1" dirty="0">
                <a:solidFill>
                  <a:srgbClr val="333333"/>
                </a:solidFill>
                <a:latin typeface="Arial" panose="020B0604020202020204" pitchFamily="34" charset="0"/>
                <a:cs typeface="Arial" panose="020B0604020202020204" pitchFamily="34" charset="0"/>
              </a:rPr>
              <a:t> </a:t>
            </a:r>
            <a:r>
              <a:rPr lang="ar-EG" sz="1800" b="1" dirty="0">
                <a:solidFill>
                  <a:srgbClr val="333333"/>
                </a:solidFill>
                <a:latin typeface="Arial" panose="020B0604020202020204" pitchFamily="34" charset="0"/>
                <a:cs typeface="Arial" panose="020B0604020202020204" pitchFamily="34" charset="0"/>
              </a:rPr>
              <a:t>من السرقة أو التلف الذي يلحق بالأجهزة  أوالبرامج أو المعلومات الموجودة على النظام أوعمليات الحماية ضد المتطفلين من الوصول إلى الأنظمة والموارد لأغراض ضارة.</a:t>
            </a:r>
          </a:p>
        </p:txBody>
      </p:sp>
      <p:pic>
        <p:nvPicPr>
          <p:cNvPr id="9" name="Picture 8">
            <a:extLst>
              <a:ext uri="{FF2B5EF4-FFF2-40B4-BE49-F238E27FC236}">
                <a16:creationId xmlns:a16="http://schemas.microsoft.com/office/drawing/2014/main" id="{59EBDE14-7DDA-4059-8071-D8020584F06C}"/>
              </a:ext>
            </a:extLst>
          </p:cNvPr>
          <p:cNvPicPr>
            <a:picLocks noChangeAspect="1"/>
          </p:cNvPicPr>
          <p:nvPr/>
        </p:nvPicPr>
        <p:blipFill>
          <a:blip r:embed="rId2"/>
          <a:stretch>
            <a:fillRect/>
          </a:stretch>
        </p:blipFill>
        <p:spPr>
          <a:xfrm>
            <a:off x="803560" y="2619376"/>
            <a:ext cx="4208318" cy="4058516"/>
          </a:xfrm>
          <a:prstGeom prst="rect">
            <a:avLst/>
          </a:prstGeom>
        </p:spPr>
      </p:pic>
    </p:spTree>
    <p:extLst>
      <p:ext uri="{BB962C8B-B14F-4D97-AF65-F5344CB8AC3E}">
        <p14:creationId xmlns:p14="http://schemas.microsoft.com/office/powerpoint/2010/main" val="584772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br>
              <a:rPr lang="ar-EG" sz="2000" b="1" dirty="0">
                <a:solidFill>
                  <a:srgbClr val="0099FF"/>
                </a:solidFill>
                <a:latin typeface="CiscoSansTTThin"/>
                <a:cs typeface="PT Bold Heading" panose="00000400000000000000" pitchFamily="2" charset="-78"/>
              </a:rPr>
            </a:br>
            <a:br>
              <a:rPr lang="ar-EG" sz="2000" b="1" dirty="0">
                <a:solidFill>
                  <a:srgbClr val="0099FF"/>
                </a:solidFill>
                <a:latin typeface="CiscoSansTTThin"/>
                <a:cs typeface="PT Bold Heading" panose="00000400000000000000" pitchFamily="2" charset="-78"/>
              </a:rPr>
            </a:br>
            <a:r>
              <a:rPr lang="ar-EG" sz="2000" b="1" dirty="0">
                <a:solidFill>
                  <a:srgbClr val="0099FF"/>
                </a:solidFill>
                <a:latin typeface="CiscoSansTTThin"/>
                <a:cs typeface="PT Bold Heading" panose="00000400000000000000" pitchFamily="2" charset="-78"/>
              </a:rPr>
              <a:t>ملخص </a:t>
            </a:r>
            <a:r>
              <a:rPr lang="ar-AE" sz="2000" b="1" dirty="0">
                <a:solidFill>
                  <a:srgbClr val="0099FF"/>
                </a:solidFill>
                <a:latin typeface="CiscoSansTTThin"/>
                <a:cs typeface="PT Bold Heading" panose="00000400000000000000" pitchFamily="2" charset="-78"/>
              </a:rPr>
              <a:t>الفصل الثاني: الهجمات: المفاهيم والتقنيات</a:t>
            </a: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4093428"/>
          </a:xfrm>
          <a:prstGeom prst="rect">
            <a:avLst/>
          </a:prstGeom>
          <a:noFill/>
        </p:spPr>
        <p:txBody>
          <a:bodyPr wrap="square">
            <a:spAutoFit/>
          </a:bodyPr>
          <a:lstStyle/>
          <a:p>
            <a:pPr marL="285750" indent="-285750" algn="just" rtl="1">
              <a:buFont typeface="Arial" panose="020B0604020202020204" pitchFamily="34" charset="0"/>
              <a:buChar char="•"/>
            </a:pPr>
            <a:endParaRPr lang="ar-AE" sz="20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2000" dirty="0">
                <a:solidFill>
                  <a:srgbClr val="333333"/>
                </a:solidFill>
                <a:uFill>
                  <a:solidFill>
                    <a:srgbClr val="0099FF"/>
                  </a:solidFill>
                </a:uFill>
                <a:latin typeface="Arial" panose="020B0604020202020204" pitchFamily="34" charset="0"/>
                <a:cs typeface="Arial" panose="020B0604020202020204" pitchFamily="34" charset="0"/>
              </a:rPr>
              <a:t>تناول هذا الفصل الطرق التي يحلل من خلالها خبراء الأمان السيبراني الأشياء التي حدثت بعد الهجوم. فهو يشرح نقاط الضعف في البرامج الأمنية والأجهزة والفئات المختلفة للثغرات الأمنية.</a:t>
            </a:r>
          </a:p>
          <a:p>
            <a:pPr marL="285750" indent="-285750" algn="just" rtl="1">
              <a:buFont typeface="Arial" panose="020B0604020202020204" pitchFamily="34" charset="0"/>
              <a:buChar char="•"/>
            </a:pPr>
            <a:endParaRPr lang="ar-AE" sz="20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2000" dirty="0">
                <a:solidFill>
                  <a:srgbClr val="333333"/>
                </a:solidFill>
                <a:uFill>
                  <a:solidFill>
                    <a:srgbClr val="0099FF"/>
                  </a:solidFill>
                </a:uFill>
                <a:latin typeface="Arial" panose="020B0604020202020204" pitchFamily="34" charset="0"/>
                <a:cs typeface="Arial" panose="020B0604020202020204" pitchFamily="34" charset="0"/>
              </a:rPr>
              <a:t>شرح الأنواع المختلفة للبرامج الضارة وأعراضها. تشمل بعض البرامج الضارة التي تمت مناقشتها الفيروسات والفيروسات المتنقلة وأحصنة طروادة وبرامج التجسس، وبرامج الإعلانات المتسللة وغيرهم.</a:t>
            </a:r>
          </a:p>
          <a:p>
            <a:pPr marL="285750" indent="-285750" algn="just" rtl="1">
              <a:buFont typeface="Arial" panose="020B0604020202020204" pitchFamily="34" charset="0"/>
              <a:buChar char="•"/>
            </a:pPr>
            <a:endParaRPr lang="ar-AE" sz="20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2000" dirty="0">
                <a:solidFill>
                  <a:srgbClr val="333333"/>
                </a:solidFill>
                <a:uFill>
                  <a:solidFill>
                    <a:srgbClr val="0099FF"/>
                  </a:solidFill>
                </a:uFill>
                <a:latin typeface="Arial" panose="020B0604020202020204" pitchFamily="34" charset="0"/>
                <a:cs typeface="Arial" panose="020B0604020202020204" pitchFamily="34" charset="0"/>
              </a:rPr>
              <a:t>وتم تناول الطرق المختلفة التي من خلالها يمكن للمهاجمين التسلل إلى الأنظمة، بما في ذلك التحايل بطرق اجتماعية واختراق كلمة مرور شبكة </a:t>
            </a:r>
            <a:r>
              <a:rPr lang="en-US" sz="2000" dirty="0">
                <a:solidFill>
                  <a:srgbClr val="333333"/>
                </a:solidFill>
                <a:uFill>
                  <a:solidFill>
                    <a:srgbClr val="0099FF"/>
                  </a:solidFill>
                </a:uFill>
                <a:latin typeface="Arial" panose="020B0604020202020204" pitchFamily="34" charset="0"/>
                <a:cs typeface="Arial" panose="020B0604020202020204" pitchFamily="34" charset="0"/>
              </a:rPr>
              <a:t>Wi-fi، </a:t>
            </a:r>
            <a:r>
              <a:rPr lang="ar-AE" sz="2000" dirty="0">
                <a:solidFill>
                  <a:srgbClr val="333333"/>
                </a:solidFill>
                <a:uFill>
                  <a:solidFill>
                    <a:srgbClr val="0099FF"/>
                  </a:solidFill>
                </a:uFill>
                <a:latin typeface="Arial" panose="020B0604020202020204" pitchFamily="34" charset="0"/>
                <a:cs typeface="Arial" panose="020B0604020202020204" pitchFamily="34" charset="0"/>
              </a:rPr>
              <a:t>والتصيد الاحتيالي واستغلال الثغرات الأمنية. كما تم شرح الأنواع المختلفة لهجمات رفض الخدمة أيضا.</a:t>
            </a:r>
          </a:p>
          <a:p>
            <a:pPr marL="285750" indent="-285750" algn="just" rtl="1">
              <a:buFont typeface="Arial" panose="020B0604020202020204" pitchFamily="34" charset="0"/>
              <a:buChar char="•"/>
            </a:pPr>
            <a:endParaRPr lang="ar-AE" sz="20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2000" dirty="0">
                <a:solidFill>
                  <a:srgbClr val="333333"/>
                </a:solidFill>
                <a:uFill>
                  <a:solidFill>
                    <a:srgbClr val="0099FF"/>
                  </a:solidFill>
                </a:uFill>
                <a:latin typeface="Arial" panose="020B0604020202020204" pitchFamily="34" charset="0"/>
                <a:cs typeface="Arial" panose="020B0604020202020204" pitchFamily="34" charset="0"/>
              </a:rPr>
              <a:t>تستخدم الهجمات المختلطة تقنيات متعددة للتسلل إلى النظام ومهاجمته. ويمكن اعتبار العديد من الفيروسات المتنقلة الضارة بأنها هجمات مختلطة، وهي تشمل </a:t>
            </a:r>
            <a:r>
              <a:rPr lang="en-US" sz="2000" dirty="0">
                <a:solidFill>
                  <a:srgbClr val="333333"/>
                </a:solidFill>
                <a:uFill>
                  <a:solidFill>
                    <a:srgbClr val="0099FF"/>
                  </a:solidFill>
                </a:uFill>
                <a:latin typeface="Arial" panose="020B0604020202020204" pitchFamily="34" charset="0"/>
                <a:cs typeface="Arial" panose="020B0604020202020204" pitchFamily="34" charset="0"/>
              </a:rPr>
              <a:t>CodeRed </a:t>
            </a:r>
            <a:r>
              <a:rPr lang="ar-AE" sz="20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2000" dirty="0" err="1">
                <a:solidFill>
                  <a:srgbClr val="333333"/>
                </a:solidFill>
                <a:uFill>
                  <a:solidFill>
                    <a:srgbClr val="0099FF"/>
                  </a:solidFill>
                </a:uFill>
                <a:latin typeface="Arial" panose="020B0604020202020204" pitchFamily="34" charset="0"/>
                <a:cs typeface="Arial" panose="020B0604020202020204" pitchFamily="34" charset="0"/>
              </a:rPr>
              <a:t>BugBear</a:t>
            </a:r>
            <a:r>
              <a:rPr lang="en-US" sz="2000" dirty="0">
                <a:solidFill>
                  <a:srgbClr val="333333"/>
                </a:solidFill>
                <a:uFill>
                  <a:solidFill>
                    <a:srgbClr val="0099FF"/>
                  </a:solidFill>
                </a:uFill>
                <a:latin typeface="Arial" panose="020B0604020202020204" pitchFamily="34" charset="0"/>
                <a:cs typeface="Arial" panose="020B0604020202020204" pitchFamily="34" charset="0"/>
              </a:rPr>
              <a:t> </a:t>
            </a:r>
            <a:r>
              <a:rPr lang="ar-AE" sz="20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2000" dirty="0" err="1">
                <a:solidFill>
                  <a:srgbClr val="333333"/>
                </a:solidFill>
                <a:uFill>
                  <a:solidFill>
                    <a:srgbClr val="0099FF"/>
                  </a:solidFill>
                </a:uFill>
                <a:latin typeface="Arial" panose="020B0604020202020204" pitchFamily="34" charset="0"/>
                <a:cs typeface="Arial" panose="020B0604020202020204" pitchFamily="34" charset="0"/>
              </a:rPr>
              <a:t>Klez</a:t>
            </a:r>
            <a:r>
              <a:rPr lang="en-US" sz="2000" dirty="0">
                <a:solidFill>
                  <a:srgbClr val="333333"/>
                </a:solidFill>
                <a:uFill>
                  <a:solidFill>
                    <a:srgbClr val="0099FF"/>
                  </a:solidFill>
                </a:uFill>
                <a:latin typeface="Arial" panose="020B0604020202020204" pitchFamily="34" charset="0"/>
                <a:cs typeface="Arial" panose="020B0604020202020204" pitchFamily="34" charset="0"/>
              </a:rPr>
              <a:t> </a:t>
            </a:r>
            <a:r>
              <a:rPr lang="ar-AE" sz="2000" dirty="0">
                <a:solidFill>
                  <a:srgbClr val="333333"/>
                </a:solidFill>
                <a:uFill>
                  <a:solidFill>
                    <a:srgbClr val="0099FF"/>
                  </a:solidFill>
                </a:uFill>
                <a:latin typeface="Arial" panose="020B0604020202020204" pitchFamily="34" charset="0"/>
                <a:cs typeface="Arial" panose="020B0604020202020204" pitchFamily="34" charset="0"/>
              </a:rPr>
              <a:t>و </a:t>
            </a:r>
            <a:r>
              <a:rPr lang="en-US" sz="2000" dirty="0">
                <a:solidFill>
                  <a:srgbClr val="333333"/>
                </a:solidFill>
                <a:uFill>
                  <a:solidFill>
                    <a:srgbClr val="0099FF"/>
                  </a:solidFill>
                </a:uFill>
                <a:latin typeface="Arial" panose="020B0604020202020204" pitchFamily="34" charset="0"/>
                <a:cs typeface="Arial" panose="020B0604020202020204" pitchFamily="34" charset="0"/>
              </a:rPr>
              <a:t>slammer. </a:t>
            </a:r>
            <a:r>
              <a:rPr lang="ar-AE" sz="2000" dirty="0">
                <a:solidFill>
                  <a:srgbClr val="333333"/>
                </a:solidFill>
                <a:uFill>
                  <a:solidFill>
                    <a:srgbClr val="0099FF"/>
                  </a:solidFill>
                </a:uFill>
                <a:latin typeface="Arial" panose="020B0604020202020204" pitchFamily="34" charset="0"/>
                <a:cs typeface="Arial" panose="020B0604020202020204" pitchFamily="34" charset="0"/>
              </a:rPr>
              <a:t>وفي حالة عدم إمكانية التصدي للهجمات، فإن من مهمة الشخص المحترف في مجال الأمان السيبراني التخفيف من أثر هذا الهجوم.</a:t>
            </a:r>
          </a:p>
        </p:txBody>
      </p:sp>
    </p:spTree>
    <p:extLst>
      <p:ext uri="{BB962C8B-B14F-4D97-AF65-F5344CB8AC3E}">
        <p14:creationId xmlns:p14="http://schemas.microsoft.com/office/powerpoint/2010/main" val="4162734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BF99-4427-4EFC-9B93-1B636871678D}"/>
              </a:ext>
            </a:extLst>
          </p:cNvPr>
          <p:cNvSpPr>
            <a:spLocks noGrp="1"/>
          </p:cNvSpPr>
          <p:nvPr>
            <p:ph type="title"/>
          </p:nvPr>
        </p:nvSpPr>
        <p:spPr>
          <a:xfrm>
            <a:off x="468651" y="2385482"/>
            <a:ext cx="11029616" cy="1043518"/>
          </a:xfrm>
        </p:spPr>
        <p:txBody>
          <a:bodyPr anchor="ctr">
            <a:normAutofit/>
          </a:bodyPr>
          <a:lstStyle/>
          <a:p>
            <a:pPr algn="ctr"/>
            <a:r>
              <a:rPr lang="ar-EG" sz="4800" b="1" dirty="0">
                <a:solidFill>
                  <a:schemeClr val="bg1"/>
                </a:solidFill>
                <a:cs typeface="PT Bold Heading" panose="00000400000000000000" pitchFamily="2" charset="-78"/>
              </a:rPr>
              <a:t>الفصل الثالث: حماية بياناتك وخصوصيتك</a:t>
            </a:r>
            <a:endParaRPr lang="en-US" sz="4800" b="1" dirty="0">
              <a:solidFill>
                <a:schemeClr val="bg1"/>
              </a:solidFill>
              <a:cs typeface="PT Bold Heading" panose="00000400000000000000" pitchFamily="2" charset="-78"/>
            </a:endParaRPr>
          </a:p>
        </p:txBody>
      </p:sp>
    </p:spTree>
    <p:extLst>
      <p:ext uri="{BB962C8B-B14F-4D97-AF65-F5344CB8AC3E}">
        <p14:creationId xmlns:p14="http://schemas.microsoft.com/office/powerpoint/2010/main" val="310594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900196" y="599089"/>
            <a:ext cx="11029616" cy="588579"/>
          </a:xfrm>
        </p:spPr>
        <p:txBody>
          <a:bodyPr>
            <a:noAutofit/>
          </a:bodyPr>
          <a:lstStyle/>
          <a:p>
            <a:pPr algn="r" rtl="1"/>
            <a:br>
              <a:rPr lang="ar-EG" sz="2000" b="1" dirty="0">
                <a:solidFill>
                  <a:srgbClr val="0099FF"/>
                </a:solidFill>
                <a:latin typeface="CiscoSansTTThin"/>
                <a:cs typeface="PT Bold Heading" panose="00000400000000000000" pitchFamily="2" charset="-78"/>
              </a:rPr>
            </a:br>
            <a:br>
              <a:rPr lang="ar-EG" sz="2000" b="1" dirty="0">
                <a:solidFill>
                  <a:srgbClr val="0099FF"/>
                </a:solidFill>
                <a:latin typeface="CiscoSansTTThin"/>
                <a:cs typeface="PT Bold Heading" panose="00000400000000000000" pitchFamily="2" charset="-78"/>
              </a:rPr>
            </a:br>
            <a:r>
              <a:rPr lang="ar-EG" sz="2000" b="1" dirty="0">
                <a:solidFill>
                  <a:srgbClr val="0099FF"/>
                </a:solidFill>
                <a:latin typeface="CiscoSansTTThin"/>
                <a:cs typeface="PT Bold Heading" panose="00000400000000000000" pitchFamily="2" charset="-78"/>
              </a:rPr>
              <a:t>الفصل الثالث: حماية بياناتك وخصوصيتك</a:t>
            </a:r>
            <a:endParaRPr lang="ar-AE" sz="2000" b="1" dirty="0">
              <a:solidFill>
                <a:srgbClr val="0099FF"/>
              </a:solidFill>
              <a:latin typeface="CiscoSansTTThin"/>
              <a:cs typeface="PT Bold Heading" panose="00000400000000000000" pitchFamily="2" charset="-78"/>
            </a:endParaRPr>
          </a:p>
        </p:txBody>
      </p:sp>
      <p:sp>
        <p:nvSpPr>
          <p:cNvPr id="7" name="TextBox 6">
            <a:extLst>
              <a:ext uri="{FF2B5EF4-FFF2-40B4-BE49-F238E27FC236}">
                <a16:creationId xmlns:a16="http://schemas.microsoft.com/office/drawing/2014/main" id="{B95827EA-A60D-4A8C-B8CA-17E88EFFECB4}"/>
              </a:ext>
            </a:extLst>
          </p:cNvPr>
          <p:cNvSpPr txBox="1"/>
          <p:nvPr/>
        </p:nvSpPr>
        <p:spPr>
          <a:xfrm>
            <a:off x="900196" y="1302495"/>
            <a:ext cx="10807243" cy="2246769"/>
          </a:xfrm>
          <a:prstGeom prst="rect">
            <a:avLst/>
          </a:prstGeom>
          <a:noFill/>
        </p:spPr>
        <p:txBody>
          <a:bodyPr wrap="square">
            <a:spAutoFit/>
          </a:bodyPr>
          <a:lstStyle/>
          <a:p>
            <a:pPr marL="285750" indent="-285750" algn="just" rtl="1">
              <a:buFont typeface="Arial" panose="020B0604020202020204" pitchFamily="34" charset="0"/>
              <a:buChar char="•"/>
            </a:pPr>
            <a:endParaRPr lang="ar-AE" sz="20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2000" dirty="0">
                <a:solidFill>
                  <a:srgbClr val="333333"/>
                </a:solidFill>
                <a:uFill>
                  <a:solidFill>
                    <a:srgbClr val="0099FF"/>
                  </a:solidFill>
                </a:uFill>
                <a:latin typeface="Arial" panose="020B0604020202020204" pitchFamily="34" charset="0"/>
                <a:cs typeface="Arial" panose="020B0604020202020204" pitchFamily="34" charset="0"/>
              </a:rPr>
              <a:t>يركز هذا الفصل على الأجهزة الشخصية والبيانات الشخصية. ويتضمن النصائح لحماية الأجهزة وإنشاء كلمات مرور واستخدام الشبكات اللاسلكية بأمان. كما يناقش الحفاظ على البيانات بشكل أمن.</a:t>
            </a:r>
          </a:p>
          <a:p>
            <a:pPr marL="285750" indent="-285750" algn="just" rtl="1">
              <a:buFont typeface="Arial" panose="020B0604020202020204" pitchFamily="34" charset="0"/>
              <a:buChar char="•"/>
            </a:pPr>
            <a:endParaRPr lang="ar-AE" sz="2000" dirty="0">
              <a:solidFill>
                <a:srgbClr val="333333"/>
              </a:solidFill>
              <a:uFill>
                <a:solidFill>
                  <a:srgbClr val="0099FF"/>
                </a:solidFill>
              </a:uFill>
              <a:latin typeface="Arial" panose="020B0604020202020204" pitchFamily="34" charset="0"/>
              <a:cs typeface="Arial" panose="020B0604020202020204" pitchFamily="34" charset="0"/>
            </a:endParaRPr>
          </a:p>
          <a:p>
            <a:pPr marL="285750" indent="-285750" algn="just" rtl="1">
              <a:buFont typeface="Arial" panose="020B0604020202020204" pitchFamily="34" charset="0"/>
              <a:buChar char="•"/>
            </a:pPr>
            <a:r>
              <a:rPr lang="ar-AE" sz="2000" dirty="0">
                <a:solidFill>
                  <a:srgbClr val="333333"/>
                </a:solidFill>
                <a:uFill>
                  <a:solidFill>
                    <a:srgbClr val="0099FF"/>
                  </a:solidFill>
                </a:uFill>
                <a:latin typeface="Arial" panose="020B0604020202020204" pitchFamily="34" charset="0"/>
                <a:cs typeface="Arial" panose="020B0604020202020204" pitchFamily="34" charset="0"/>
              </a:rPr>
              <a:t>البيانات الشخصية على شبكة الإنترنت بها من المطامع ما يغري المجرمين. يتناول هذا الفصل بإيجاز أساليب المصادقة للمساعدة في الحفاظ على البيانات بشكل أمن. ويتناول أيضا طرق تحسين أمان البيانات عبر الإنترنت والنصائح حول الممارسات المستحبة ومثيلتها التي يجب تجنبها على الإنترنت.</a:t>
            </a:r>
          </a:p>
        </p:txBody>
      </p:sp>
    </p:spTree>
    <p:extLst>
      <p:ext uri="{BB962C8B-B14F-4D97-AF65-F5344CB8AC3E}">
        <p14:creationId xmlns:p14="http://schemas.microsoft.com/office/powerpoint/2010/main" val="3272109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7182678" y="702156"/>
            <a:ext cx="4452731"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1- حماية الأجهزة والشبكة:</a:t>
            </a:r>
            <a:br>
              <a:rPr lang="ar-EG" sz="3200" b="1" dirty="0">
                <a:solidFill>
                  <a:srgbClr val="0099FF"/>
                </a:solidFill>
                <a:latin typeface="CiscoSansTTThin"/>
                <a:cs typeface="PT Bold Heading" panose="00000400000000000000" pitchFamily="2" charset="-78"/>
              </a:rPr>
            </a:br>
            <a:r>
              <a:rPr lang="ar-EG" sz="3200" b="1" dirty="0">
                <a:solidFill>
                  <a:srgbClr val="0099FF"/>
                </a:solidFill>
                <a:latin typeface="CiscoSansTTThin"/>
                <a:cs typeface="PT Bold Heading" panose="00000400000000000000" pitchFamily="2" charset="-78"/>
              </a:rPr>
              <a:t>حماية أجهزة الحوسبة:</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4" name="TextBox 13">
            <a:extLst>
              <a:ext uri="{FF2B5EF4-FFF2-40B4-BE49-F238E27FC236}">
                <a16:creationId xmlns:a16="http://schemas.microsoft.com/office/drawing/2014/main" id="{B732267F-85BF-4407-86CF-46E851F87A9C}"/>
              </a:ext>
            </a:extLst>
          </p:cNvPr>
          <p:cNvSpPr txBox="1"/>
          <p:nvPr/>
        </p:nvSpPr>
        <p:spPr>
          <a:xfrm>
            <a:off x="768625" y="1716863"/>
            <a:ext cx="11078818" cy="369332"/>
          </a:xfrm>
          <a:prstGeom prst="rect">
            <a:avLst/>
          </a:prstGeom>
          <a:noFill/>
        </p:spPr>
        <p:txBody>
          <a:bodyPr wrap="square">
            <a:spAutoFit/>
          </a:bodyPr>
          <a:lstStyle/>
          <a:p>
            <a:pPr marL="0" marR="0" algn="r" rtl="1">
              <a:spcBef>
                <a:spcPts val="0"/>
              </a:spcBef>
              <a:spcAft>
                <a:spcPts val="1200"/>
              </a:spcAft>
            </a:pPr>
            <a:r>
              <a:rPr lang="ar-SA" sz="1600" b="1" u="heavy"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تقوم أجهزة </a:t>
            </a:r>
            <a:r>
              <a:rPr lang="ar-SA" b="1" u="heavy"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الحوسبة</a:t>
            </a:r>
            <a:r>
              <a:rPr lang="ar-SA" sz="1600" b="1" u="heavy"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 بتخزين البيانات كما تعتبر هي المدخل إلى الحياة الشخصية عبر الإنترنت. فيما يلي خطوات يمكن اتباعها لحماية أجهزة الكمبيوتر من الاقتحام</a:t>
            </a:r>
            <a:r>
              <a:rPr lang="en-US" sz="1600" b="1" u="heavy" dirty="0">
                <a:solidFill>
                  <a:srgbClr val="333333"/>
                </a:solidFill>
                <a:effectLst/>
                <a:uFill>
                  <a:solidFill>
                    <a:srgbClr val="0099FF"/>
                  </a:solidFill>
                </a:uFill>
                <a:latin typeface="Arial" panose="020B0604020202020204" pitchFamily="34" charset="0"/>
                <a:ea typeface="Times New Roman" panose="02020603050405020304" pitchFamily="18" charset="0"/>
                <a:cs typeface="Arial" panose="020B0604020202020204" pitchFamily="34" charset="0"/>
              </a:rPr>
              <a:t>:</a:t>
            </a:r>
            <a:endParaRPr lang="en-US" sz="1100" b="1" u="heavy" dirty="0">
              <a:effectLst/>
              <a:uFill>
                <a:solidFill>
                  <a:srgbClr val="0099FF"/>
                </a:solidFill>
              </a:uFill>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69FCDC8-2DF5-4F2D-9B6E-520DB9B2786E}"/>
              </a:ext>
            </a:extLst>
          </p:cNvPr>
          <p:cNvSpPr txBox="1"/>
          <p:nvPr/>
        </p:nvSpPr>
        <p:spPr>
          <a:xfrm>
            <a:off x="1073425" y="2270091"/>
            <a:ext cx="10774018" cy="584775"/>
          </a:xfrm>
          <a:prstGeom prst="rect">
            <a:avLst/>
          </a:prstGeom>
          <a:noFill/>
        </p:spPr>
        <p:txBody>
          <a:bodyPr wrap="square">
            <a:spAutoFit/>
          </a:bodyPr>
          <a:lstStyle/>
          <a:p>
            <a:pPr marL="285750" indent="-285750" algn="r" rtl="1">
              <a:buFont typeface="Arial" panose="020B0604020202020204" pitchFamily="34" charset="0"/>
              <a:buChar char="•"/>
            </a:pPr>
            <a:r>
              <a:rPr lang="ar-SA" sz="1600" b="1" u="sng" dirty="0">
                <a:solidFill>
                  <a:srgbClr val="333333"/>
                </a:solidFill>
                <a:effectLst/>
                <a:ea typeface="Times New Roman" panose="02020603050405020304" pitchFamily="18" charset="0"/>
                <a:cs typeface="Arial" panose="020B0604020202020204" pitchFamily="34" charset="0"/>
              </a:rPr>
              <a:t>ابق جدار الحماية على وضع التشغيل</a:t>
            </a:r>
            <a:r>
              <a:rPr lang="ar-SA" sz="1600" dirty="0">
                <a:solidFill>
                  <a:srgbClr val="333333"/>
                </a:solidFill>
                <a:effectLst/>
                <a:ea typeface="Times New Roman" panose="02020603050405020304" pitchFamily="18" charset="0"/>
                <a:cs typeface="Arial" panose="020B0604020202020204" pitchFamily="34" charset="0"/>
              </a:rPr>
              <a:t> </a:t>
            </a:r>
            <a:r>
              <a:rPr lang="en-US" sz="1600" dirty="0">
                <a:solidFill>
                  <a:srgbClr val="333333"/>
                </a:solidFill>
                <a:effectLst/>
                <a:latin typeface="Arial" panose="020B0604020202020204" pitchFamily="34" charset="0"/>
                <a:ea typeface="Times New Roman" panose="02020603050405020304" pitchFamily="18" charset="0"/>
              </a:rPr>
              <a:t>– </a:t>
            </a:r>
            <a:r>
              <a:rPr lang="ar-SA" sz="1600" dirty="0">
                <a:solidFill>
                  <a:srgbClr val="333333"/>
                </a:solidFill>
                <a:effectLst/>
                <a:latin typeface="Arial" panose="020B0604020202020204" pitchFamily="34" charset="0"/>
                <a:ea typeface="Times New Roman" panose="02020603050405020304" pitchFamily="18" charset="0"/>
              </a:rPr>
              <a:t>سواءً كان برنامج جدار حماية أو جهاز جدار حماية في جهاز التوجيه، يجب تشغيل جدار الحماية وتحديثه لمنع المتسللين من الوصول إلى بياناتك الشخصية أو بيانات الشركة. </a:t>
            </a:r>
            <a:endParaRPr lang="en-US" sz="1600" dirty="0"/>
          </a:p>
        </p:txBody>
      </p:sp>
      <p:sp>
        <p:nvSpPr>
          <p:cNvPr id="18" name="TextBox 17">
            <a:extLst>
              <a:ext uri="{FF2B5EF4-FFF2-40B4-BE49-F238E27FC236}">
                <a16:creationId xmlns:a16="http://schemas.microsoft.com/office/drawing/2014/main" id="{F2E59CA3-A557-414D-A0C7-4F4003AFBAF2}"/>
              </a:ext>
            </a:extLst>
          </p:cNvPr>
          <p:cNvSpPr txBox="1"/>
          <p:nvPr/>
        </p:nvSpPr>
        <p:spPr>
          <a:xfrm>
            <a:off x="1073425" y="3028034"/>
            <a:ext cx="10774018" cy="584775"/>
          </a:xfrm>
          <a:prstGeom prst="rect">
            <a:avLst/>
          </a:prstGeom>
          <a:noFill/>
        </p:spPr>
        <p:txBody>
          <a:bodyPr wrap="square">
            <a:spAutoFit/>
          </a:bodyPr>
          <a:lstStyle/>
          <a:p>
            <a:pPr marL="285750" indent="-285750" algn="r" rtl="1">
              <a:buFont typeface="Arial" panose="020B0604020202020204" pitchFamily="34" charset="0"/>
              <a:buChar char="•"/>
            </a:pPr>
            <a:r>
              <a:rPr lang="ar-SA" sz="1600" b="1" u="sng" dirty="0">
                <a:solidFill>
                  <a:srgbClr val="333333"/>
                </a:solidFill>
                <a:effectLst/>
                <a:ea typeface="Times New Roman" panose="02020603050405020304" pitchFamily="18" charset="0"/>
                <a:cs typeface="Arial" panose="020B0604020202020204" pitchFamily="34" charset="0"/>
              </a:rPr>
              <a:t>استخدم برامج الحماية من الفيروسات وبرامج التجسس</a:t>
            </a:r>
            <a:r>
              <a:rPr lang="ar-SA" sz="1600" dirty="0">
                <a:solidFill>
                  <a:srgbClr val="333333"/>
                </a:solidFill>
                <a:effectLst/>
                <a:ea typeface="Times New Roman" panose="02020603050405020304" pitchFamily="18" charset="0"/>
                <a:cs typeface="Arial" panose="020B0604020202020204" pitchFamily="34" charset="0"/>
              </a:rPr>
              <a:t> </a:t>
            </a:r>
            <a:r>
              <a:rPr lang="en-US" sz="1600" dirty="0">
                <a:solidFill>
                  <a:srgbClr val="333333"/>
                </a:solidFill>
                <a:effectLst/>
                <a:latin typeface="Arial" panose="020B0604020202020204" pitchFamily="34" charset="0"/>
                <a:ea typeface="Times New Roman" panose="02020603050405020304" pitchFamily="18" charset="0"/>
              </a:rPr>
              <a:t>– </a:t>
            </a:r>
            <a:r>
              <a:rPr lang="ar-SA" sz="1600" dirty="0">
                <a:solidFill>
                  <a:srgbClr val="333333"/>
                </a:solidFill>
                <a:effectLst/>
                <a:latin typeface="Arial" panose="020B0604020202020204" pitchFamily="34" charset="0"/>
                <a:ea typeface="Times New Roman" panose="02020603050405020304" pitchFamily="18" charset="0"/>
              </a:rPr>
              <a:t>يتم تثبيت البرامج الضارة، مثل الفيروسات وأحصنة طروادة والفيروسات المتنقلة وبرامج الفدية وبرامج التجسس، على أجهزة الكمبيوتر دون إذن منك، من أجل الوصول إلى جهاز الكمبيوتر والبيانات. </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حافظ على تحديث البرامج لحماية جهاز الكمبيوتر من أحدث البرامج الضارة</a:t>
            </a:r>
            <a:r>
              <a:rPr lang="en-US"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480BC02-99BB-4DCD-91EC-904A17681E39}"/>
              </a:ext>
            </a:extLst>
          </p:cNvPr>
          <p:cNvSpPr txBox="1"/>
          <p:nvPr/>
        </p:nvSpPr>
        <p:spPr>
          <a:xfrm>
            <a:off x="768625" y="3954223"/>
            <a:ext cx="11078818" cy="584775"/>
          </a:xfrm>
          <a:prstGeom prst="rect">
            <a:avLst/>
          </a:prstGeom>
          <a:noFill/>
        </p:spPr>
        <p:txBody>
          <a:bodyPr wrap="square">
            <a:spAutoFit/>
          </a:bodyPr>
          <a:lstStyle/>
          <a:p>
            <a:pPr marL="342900" marR="0" lvl="0" indent="-342900" algn="r" rtl="1">
              <a:spcBef>
                <a:spcPts val="0"/>
              </a:spcBef>
              <a:spcAft>
                <a:spcPts val="800"/>
              </a:spcAft>
              <a:buSzPts val="1000"/>
              <a:buFont typeface="Symbol" panose="05050102010706020507" pitchFamily="18" charset="2"/>
              <a:buChar char=""/>
              <a:tabLst>
                <a:tab pos="457200" algn="l"/>
              </a:tabLst>
            </a:pPr>
            <a:r>
              <a:rPr lang="ar-SA" sz="1600" b="1" u="sng"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قم بإدارة نظام التشغيل والمتصفح</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r>
              <a:rPr lang="en-US"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لحماية جهاز الكمبيوتر والبيانات</a:t>
            </a:r>
            <a:r>
              <a:rPr lang="en-US"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قم بتعيين إعدادات الأمان على الكمبيوتر وعلى المستعرض</a:t>
            </a:r>
            <a:r>
              <a:rPr lang="ar-EG" sz="1600" dirty="0">
                <a:solidFill>
                  <a:srgbClr val="333333"/>
                </a:solidFill>
                <a:latin typeface="Calibri" panose="020F0502020204030204" pitchFamily="34" charset="0"/>
                <a:ea typeface="Times New Roman" panose="02020603050405020304" pitchFamily="18" charset="0"/>
                <a:cs typeface="Arial" panose="020B0604020202020204" pitchFamily="34" charset="0"/>
              </a:rPr>
              <a:t>،</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قم بتحديث نظام تشغيل جهاز الكمبيوتر بما في ذلك مستعرضات الويب </a:t>
            </a:r>
            <a:r>
              <a:rPr lang="ar-EG"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قم بتنزيل أحدث تصحيحات البرامج وتحديثات الأمان من البائعين وتثبيتها بشكل منتظم</a:t>
            </a:r>
            <a:r>
              <a:rPr lang="en-US"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70F3DF9-8060-4C88-8CD4-EC6DF69D9EB3}"/>
              </a:ext>
            </a:extLst>
          </p:cNvPr>
          <p:cNvSpPr txBox="1"/>
          <p:nvPr/>
        </p:nvSpPr>
        <p:spPr>
          <a:xfrm>
            <a:off x="516834" y="4683012"/>
            <a:ext cx="11330609" cy="584775"/>
          </a:xfrm>
          <a:prstGeom prst="rect">
            <a:avLst/>
          </a:prstGeom>
          <a:noFill/>
        </p:spPr>
        <p:txBody>
          <a:bodyPr wrap="square">
            <a:spAutoFit/>
          </a:bodyPr>
          <a:lstStyle/>
          <a:p>
            <a:pPr marL="342900" marR="0" lvl="0" indent="-342900" algn="r" rtl="1">
              <a:spcBef>
                <a:spcPts val="0"/>
              </a:spcBef>
              <a:spcAft>
                <a:spcPts val="800"/>
              </a:spcAft>
              <a:buSzPts val="1000"/>
              <a:buFont typeface="Symbol" panose="05050102010706020507" pitchFamily="18" charset="2"/>
              <a:buChar char=""/>
              <a:tabLst>
                <a:tab pos="457200" algn="l"/>
              </a:tabLst>
            </a:pPr>
            <a:r>
              <a:rPr lang="ar-SA" sz="1600" b="1" u="sng"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قم بحماية جميع أجهزتك</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a:t>
            </a:r>
            <a:r>
              <a:rPr lang="en-US"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ar-SA" sz="16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يجب أن تكون أجهزة الحوسبة، سواء كانت أجهزة سطح مكتب أو أجهزة كمبيوتر محمولة أو أجهزة لوحية أو هواتف ذكية، محمية بكلمة مرور لمنع الوصول غير المصرح به. ينبغي تشفير المعلومات المخزنة، خاصة المتعلقة بالبيانات السرية أو المهمة. </a:t>
            </a:r>
            <a:endParaRPr lang="en-US" sz="11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B4B6C66-DB63-4E83-B8A6-2D3BEE0143C4}"/>
              </a:ext>
            </a:extLst>
          </p:cNvPr>
          <p:cNvSpPr txBox="1"/>
          <p:nvPr/>
        </p:nvSpPr>
        <p:spPr>
          <a:xfrm>
            <a:off x="861391" y="5411801"/>
            <a:ext cx="10986052" cy="923330"/>
          </a:xfrm>
          <a:prstGeom prst="rect">
            <a:avLst/>
          </a:prstGeom>
          <a:noFill/>
        </p:spPr>
        <p:txBody>
          <a:bodyPr wrap="square">
            <a:spAutoFit/>
          </a:bodyPr>
          <a:lstStyle/>
          <a:p>
            <a:pPr marL="285750" indent="-285750" algn="r" rtl="1">
              <a:buFont typeface="Arial" panose="020B0604020202020204" pitchFamily="34" charset="0"/>
              <a:buChar char="•"/>
            </a:pPr>
            <a:r>
              <a:rPr lang="ar-SA" sz="1800" b="1" u="sng" dirty="0">
                <a:solidFill>
                  <a:srgbClr val="333333"/>
                </a:solidFill>
                <a:effectLst/>
                <a:ea typeface="Times New Roman" panose="02020603050405020304" pitchFamily="18" charset="0"/>
                <a:cs typeface="Arial" panose="020B0604020202020204" pitchFamily="34" charset="0"/>
              </a:rPr>
              <a:t>تتسبب أجهزة إنترنت الأشياء خطرًا أكبر من أجهزة الحوسبة الأخرى</a:t>
            </a:r>
            <a:r>
              <a:rPr lang="ar-EG" sz="1800" b="1" u="sng" dirty="0">
                <a:solidFill>
                  <a:srgbClr val="333333"/>
                </a:solidFill>
                <a:effectLst/>
                <a:ea typeface="Times New Roman" panose="02020603050405020304" pitchFamily="18" charset="0"/>
                <a:cs typeface="Arial" panose="020B0604020202020204" pitchFamily="34" charset="0"/>
              </a:rPr>
              <a:t>:</a:t>
            </a:r>
            <a:r>
              <a:rPr lang="ar-SA" sz="1800" b="1" u="sng" dirty="0">
                <a:solidFill>
                  <a:srgbClr val="333333"/>
                </a:solidFill>
                <a:effectLst/>
                <a:ea typeface="Times New Roman" panose="02020603050405020304" pitchFamily="18" charset="0"/>
                <a:cs typeface="Arial" panose="020B0604020202020204" pitchFamily="34" charset="0"/>
              </a:rPr>
              <a:t> </a:t>
            </a:r>
            <a:r>
              <a:rPr lang="ar-SA" sz="1800" dirty="0">
                <a:solidFill>
                  <a:srgbClr val="333333"/>
                </a:solidFill>
                <a:effectLst/>
                <a:ea typeface="Times New Roman" panose="02020603050405020304" pitchFamily="18" charset="0"/>
                <a:cs typeface="Arial" panose="020B0604020202020204" pitchFamily="34" charset="0"/>
              </a:rPr>
              <a:t>أجهزة إنترنت الأشياء معرضة بشكل كبير للاختراق، وعندما يحدث ذلك، تتيح الوصول إلى شبكة العميل المحلية وبياناته. وأفضل طريقة للحماية من هذا السيناريو هو التعامل مع أجهزة إنترنت الأشياء باستخدام شبكة معزولة، ومشاركتها فقط مع أجهزة إنترنت الأشياء الأخرى.</a:t>
            </a:r>
            <a:endParaRPr lang="en-US" dirty="0"/>
          </a:p>
        </p:txBody>
      </p:sp>
    </p:spTree>
    <p:extLst>
      <p:ext uri="{BB962C8B-B14F-4D97-AF65-F5344CB8AC3E}">
        <p14:creationId xmlns:p14="http://schemas.microsoft.com/office/powerpoint/2010/main" val="3725443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6467061" y="702156"/>
            <a:ext cx="5168349"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استخدام الشبكات اللاسلكية بأمان:</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4" name="TextBox 13">
            <a:extLst>
              <a:ext uri="{FF2B5EF4-FFF2-40B4-BE49-F238E27FC236}">
                <a16:creationId xmlns:a16="http://schemas.microsoft.com/office/drawing/2014/main" id="{B732267F-85BF-4407-86CF-46E851F87A9C}"/>
              </a:ext>
            </a:extLst>
          </p:cNvPr>
          <p:cNvSpPr txBox="1"/>
          <p:nvPr/>
        </p:nvSpPr>
        <p:spPr>
          <a:xfrm>
            <a:off x="662608" y="1709425"/>
            <a:ext cx="11078818" cy="1631216"/>
          </a:xfrm>
          <a:prstGeom prst="rect">
            <a:avLst/>
          </a:prstGeom>
          <a:noFill/>
        </p:spPr>
        <p:txBody>
          <a:bodyPr wrap="square">
            <a:spAutoFit/>
          </a:bodyPr>
          <a:lstStyle/>
          <a:p>
            <a:pPr marL="285750" marR="0" indent="-285750" algn="r" rtl="1">
              <a:spcBef>
                <a:spcPts val="0"/>
              </a:spcBef>
              <a:spcAft>
                <a:spcPts val="1200"/>
              </a:spcAft>
              <a:buFont typeface="Wingdings" panose="05000000000000000000" pitchFamily="2" charset="2"/>
              <a:buChar char="Ø"/>
            </a:pPr>
            <a:r>
              <a:rPr lang="ar-EG"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يقوم الاتصال السلكي بالحد من الثغرات الأمنية، بالنسبة لأجهزة الكمبيوتر المحمولة أو الأجهزة أخرى المجهزة ببطاقة </a:t>
            </a:r>
            <a:r>
              <a:rPr lang="en-US"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NIC </a:t>
            </a:r>
            <a:r>
              <a:rPr lang="ar-EG"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السلكية، يمكن أيضا استخدام خدمة </a:t>
            </a:r>
            <a:r>
              <a:rPr lang="en-US"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VPN </a:t>
            </a:r>
            <a:r>
              <a:rPr lang="ar-EG"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الموثوق بها لمنع الوصول غير المرخص به للبيانات أثناء استخدام الشبكة اللاسلكية.</a:t>
            </a:r>
          </a:p>
          <a:p>
            <a:pPr marL="285750" marR="0" indent="-285750" algn="r" rtl="1">
              <a:spcBef>
                <a:spcPts val="0"/>
              </a:spcBef>
              <a:spcAft>
                <a:spcPts val="1200"/>
              </a:spcAft>
              <a:buFont typeface="Wingdings" panose="05000000000000000000" pitchFamily="2" charset="2"/>
              <a:buChar char="Ø"/>
            </a:pPr>
            <a:r>
              <a:rPr lang="ar-EG"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ت</a:t>
            </a:r>
            <a:r>
              <a:rPr lang="ar-SA"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سمح الشبكات اللاسلكية للأجهزة التي تمتلك خاصية </a:t>
            </a:r>
            <a:r>
              <a:rPr lang="en-US"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Wi-fi، </a:t>
            </a:r>
            <a:r>
              <a:rPr lang="ar-SA"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مثل أجهزة الكمبيوتر المحمولة وأجهزة الكمبيوتر اللوحية، بالاتصال بالشبكة عن طريق معرف الشبكة، المعروف باسم معرف مجموعة الخدمات ‎(</a:t>
            </a:r>
            <a:r>
              <a:rPr lang="en-US"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SSID </a:t>
            </a:r>
            <a:r>
              <a:rPr lang="ar-EG"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  ) </a:t>
            </a:r>
          </a:p>
          <a:p>
            <a:pPr marL="285750" marR="0" indent="-285750" algn="r" rtl="1">
              <a:spcBef>
                <a:spcPts val="0"/>
              </a:spcBef>
              <a:spcAft>
                <a:spcPts val="1200"/>
              </a:spcAft>
              <a:buFont typeface="Wingdings" panose="05000000000000000000" pitchFamily="2" charset="2"/>
              <a:buChar char="Ø"/>
            </a:pPr>
            <a:r>
              <a:rPr lang="ar-SA" sz="1600" b="1" u="heavy"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ولمنع المتسللين من الدخول على الشبكة اللاسلكية المنزلية، يجب </a:t>
            </a:r>
            <a:r>
              <a:rPr lang="en-US" sz="1600" b="1" u="heavy" dirty="0">
                <a:solidFill>
                  <a:srgbClr val="333333"/>
                </a:solidFill>
                <a:effectLst/>
                <a:uFill>
                  <a:solidFill>
                    <a:srgbClr val="0099FF"/>
                  </a:solidFill>
                </a:uFill>
                <a:latin typeface="Arial" panose="020B0604020202020204" pitchFamily="34" charset="0"/>
                <a:ea typeface="Times New Roman" panose="02020603050405020304" pitchFamily="18" charset="0"/>
                <a:cs typeface="Arial" panose="020B0604020202020204" pitchFamily="34" charset="0"/>
              </a:rPr>
              <a:t>:</a:t>
            </a:r>
            <a:endParaRPr lang="en-US" sz="1100" b="1" u="heavy" dirty="0">
              <a:effectLst/>
              <a:uFill>
                <a:solidFill>
                  <a:srgbClr val="0099FF"/>
                </a:solidFill>
              </a:uFill>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69FCDC8-2DF5-4F2D-9B6E-520DB9B2786E}"/>
              </a:ext>
            </a:extLst>
          </p:cNvPr>
          <p:cNvSpPr txBox="1"/>
          <p:nvPr/>
        </p:nvSpPr>
        <p:spPr>
          <a:xfrm>
            <a:off x="967408" y="3429000"/>
            <a:ext cx="10774018" cy="3139321"/>
          </a:xfrm>
          <a:prstGeom prst="rect">
            <a:avLst/>
          </a:prstGeom>
          <a:noFill/>
        </p:spPr>
        <p:txBody>
          <a:bodyPr wrap="square">
            <a:spAutoFit/>
          </a:bodyPr>
          <a:lstStyle/>
          <a:p>
            <a:pPr marL="285750" indent="-285750" algn="r" rtl="1">
              <a:buFont typeface="Arial" panose="020B0604020202020204" pitchFamily="34" charset="0"/>
              <a:buChar char="•"/>
            </a:pPr>
            <a:r>
              <a:rPr lang="ar-EG" dirty="0">
                <a:solidFill>
                  <a:srgbClr val="333333"/>
                </a:solidFill>
                <a:effectLst/>
                <a:ea typeface="Times New Roman" panose="02020603050405020304" pitchFamily="18" charset="0"/>
                <a:cs typeface="Arial" panose="020B0604020202020204" pitchFamily="34" charset="0"/>
              </a:rPr>
              <a:t>ت</a:t>
            </a:r>
            <a:r>
              <a:rPr lang="ar-SA" dirty="0">
                <a:solidFill>
                  <a:srgbClr val="333333"/>
                </a:solidFill>
                <a:effectLst/>
                <a:ea typeface="Times New Roman" panose="02020603050405020304" pitchFamily="18" charset="0"/>
                <a:cs typeface="Arial" panose="020B0604020202020204" pitchFamily="34" charset="0"/>
              </a:rPr>
              <a:t>غيير معرف </a:t>
            </a:r>
            <a:r>
              <a:rPr lang="en-US" dirty="0">
                <a:solidFill>
                  <a:srgbClr val="333333"/>
                </a:solidFill>
                <a:effectLst/>
                <a:ea typeface="Times New Roman" panose="02020603050405020304" pitchFamily="18" charset="0"/>
                <a:cs typeface="Arial" panose="020B0604020202020204" pitchFamily="34" charset="0"/>
              </a:rPr>
              <a:t>SSID </a:t>
            </a:r>
            <a:r>
              <a:rPr lang="ar-SA" dirty="0">
                <a:solidFill>
                  <a:srgbClr val="333333"/>
                </a:solidFill>
                <a:effectLst/>
                <a:ea typeface="Times New Roman" panose="02020603050405020304" pitchFamily="18" charset="0"/>
                <a:cs typeface="Arial" panose="020B0604020202020204" pitchFamily="34" charset="0"/>
              </a:rPr>
              <a:t>المعين مسبقاً وكلمة المرور الافتراضية للواجهة الإدارية المستندة إلى المتصفح.</a:t>
            </a:r>
            <a:endParaRPr lang="ar-EG" dirty="0">
              <a:solidFill>
                <a:srgbClr val="333333"/>
              </a:solidFill>
              <a:effectLst/>
              <a:ea typeface="Times New Roman" panose="02020603050405020304" pitchFamily="18" charset="0"/>
              <a:cs typeface="Arial" panose="020B0604020202020204" pitchFamily="34" charset="0"/>
            </a:endParaRPr>
          </a:p>
          <a:p>
            <a:pPr marL="285750" indent="-285750" algn="r" rtl="1">
              <a:buFont typeface="Arial" panose="020B0604020202020204" pitchFamily="34" charset="0"/>
              <a:buChar char="•"/>
            </a:pPr>
            <a:r>
              <a:rPr lang="ar-EG" dirty="0">
                <a:solidFill>
                  <a:srgbClr val="333333"/>
                </a:solidFill>
                <a:cs typeface="Arial" panose="020B0604020202020204" pitchFamily="34" charset="0"/>
              </a:rPr>
              <a:t>يجب تشفير الاتصال اللاسلكي من خلال تمكين الأمان اللاسلكي وميزة تشفير </a:t>
            </a:r>
            <a:r>
              <a:rPr lang="en-US" dirty="0">
                <a:solidFill>
                  <a:srgbClr val="333333"/>
                </a:solidFill>
                <a:cs typeface="Arial" panose="020B0604020202020204" pitchFamily="34" charset="0"/>
              </a:rPr>
              <a:t>WPA2 </a:t>
            </a:r>
            <a:r>
              <a:rPr lang="ar-EG" dirty="0">
                <a:solidFill>
                  <a:srgbClr val="333333"/>
                </a:solidFill>
                <a:cs typeface="Arial" panose="020B0604020202020204" pitchFamily="34" charset="0"/>
              </a:rPr>
              <a:t>على الموجه اللاسلكي.</a:t>
            </a:r>
          </a:p>
          <a:p>
            <a:pPr marL="285750" indent="-285750" algn="r" rtl="1">
              <a:buFont typeface="Arial" panose="020B0604020202020204" pitchFamily="34" charset="0"/>
              <a:buChar char="•"/>
            </a:pPr>
            <a:r>
              <a:rPr lang="ar-EG" dirty="0">
                <a:solidFill>
                  <a:srgbClr val="333333"/>
                </a:solidFill>
                <a:cs typeface="Arial" panose="020B0604020202020204" pitchFamily="34" charset="0"/>
              </a:rPr>
              <a:t>يتكوين الموجه اللاسلكي على عدم بث </a:t>
            </a:r>
            <a:r>
              <a:rPr lang="en-US" dirty="0">
                <a:solidFill>
                  <a:srgbClr val="333333"/>
                </a:solidFill>
                <a:cs typeface="Arial" panose="020B0604020202020204" pitchFamily="34" charset="0"/>
              </a:rPr>
              <a:t>SSID،</a:t>
            </a:r>
            <a:endParaRPr lang="ar-EG" dirty="0">
              <a:solidFill>
                <a:srgbClr val="333333"/>
              </a:solidFill>
              <a:cs typeface="Arial" panose="020B0604020202020204" pitchFamily="34" charset="0"/>
            </a:endParaRPr>
          </a:p>
          <a:p>
            <a:pPr marL="285750" indent="-285750" algn="r" rtl="1">
              <a:buFont typeface="Arial" panose="020B0604020202020204" pitchFamily="34" charset="0"/>
              <a:buChar char="•"/>
            </a:pPr>
            <a:r>
              <a:rPr lang="ar-EG" dirty="0">
                <a:solidFill>
                  <a:srgbClr val="333333"/>
                </a:solidFill>
                <a:cs typeface="Arial" panose="020B0604020202020204" pitchFamily="34" charset="0"/>
              </a:rPr>
              <a:t>تحتم على المستخدم تحديث كافة المنتجات المتأثرة: أجهزة التوجيه اللاسلكية وأي أجهزة لا سلكية، مثل أجهزة الكمبيوتر المحمول والأجهزة المتنقلة.</a:t>
            </a:r>
          </a:p>
          <a:p>
            <a:pPr marL="285750" indent="-285750" algn="r" rtl="1">
              <a:buFont typeface="Arial" panose="020B0604020202020204" pitchFamily="34" charset="0"/>
              <a:buChar char="•"/>
            </a:pPr>
            <a:r>
              <a:rPr lang="ar-EG" dirty="0">
                <a:solidFill>
                  <a:srgbClr val="333333"/>
                </a:solidFill>
                <a:cs typeface="Arial" panose="020B0604020202020204" pitchFamily="34" charset="0"/>
              </a:rPr>
              <a:t>من الأفضل عدم الوصول إلى الشبكات اللاسلكية العامة أو إرسال أي معلومات شخصية حساسة عليها.</a:t>
            </a:r>
          </a:p>
          <a:p>
            <a:pPr marL="285750" indent="-285750" algn="r" rtl="1">
              <a:buFont typeface="Arial" panose="020B0604020202020204" pitchFamily="34" charset="0"/>
              <a:buChar char="•"/>
            </a:pPr>
            <a:r>
              <a:rPr lang="ar-EG" dirty="0">
                <a:solidFill>
                  <a:srgbClr val="333333"/>
                </a:solidFill>
                <a:cs typeface="Arial" panose="020B0604020202020204" pitchFamily="34" charset="0"/>
              </a:rPr>
              <a:t>استخدم أنفاق </a:t>
            </a:r>
            <a:r>
              <a:rPr lang="en-US" dirty="0">
                <a:solidFill>
                  <a:srgbClr val="333333"/>
                </a:solidFill>
                <a:cs typeface="Arial" panose="020B0604020202020204" pitchFamily="34" charset="0"/>
              </a:rPr>
              <a:t>VPN </a:t>
            </a:r>
            <a:r>
              <a:rPr lang="ar-EG" dirty="0">
                <a:solidFill>
                  <a:srgbClr val="333333"/>
                </a:solidFill>
                <a:cs typeface="Arial" panose="020B0604020202020204" pitchFamily="34" charset="0"/>
              </a:rPr>
              <a:t>المشفرة وخدماتها. توفر لك خدمة </a:t>
            </a:r>
            <a:r>
              <a:rPr lang="en-US" dirty="0">
                <a:solidFill>
                  <a:srgbClr val="333333"/>
                </a:solidFill>
                <a:cs typeface="Arial" panose="020B0604020202020204" pitchFamily="34" charset="0"/>
              </a:rPr>
              <a:t>VPN </a:t>
            </a:r>
            <a:r>
              <a:rPr lang="ar-EG" dirty="0">
                <a:solidFill>
                  <a:srgbClr val="333333"/>
                </a:solidFill>
                <a:cs typeface="Arial" panose="020B0604020202020204" pitchFamily="34" charset="0"/>
              </a:rPr>
              <a:t>وصولاً آمنًا إلى الإنترنت، من خلال الاتصال المشفر بين الكمبيوتر وبين جهاز خادم ‎(</a:t>
            </a:r>
            <a:r>
              <a:rPr lang="en-US" dirty="0">
                <a:solidFill>
                  <a:srgbClr val="333333"/>
                </a:solidFill>
                <a:cs typeface="Arial" panose="020B0604020202020204" pitchFamily="34" charset="0"/>
              </a:rPr>
              <a:t>VPN)‎ </a:t>
            </a:r>
            <a:r>
              <a:rPr lang="ar-EG" dirty="0">
                <a:solidFill>
                  <a:srgbClr val="333333"/>
                </a:solidFill>
                <a:cs typeface="Arial" panose="020B0604020202020204" pitchFamily="34" charset="0"/>
              </a:rPr>
              <a:t>من الجهة موفرة الخدمة. وباستخدام أنفاق ‎(</a:t>
            </a:r>
            <a:r>
              <a:rPr lang="en-US" dirty="0">
                <a:solidFill>
                  <a:srgbClr val="333333"/>
                </a:solidFill>
                <a:cs typeface="Arial" panose="020B0604020202020204" pitchFamily="34" charset="0"/>
              </a:rPr>
              <a:t>VPN)‎ </a:t>
            </a:r>
            <a:r>
              <a:rPr lang="ar-EG" dirty="0">
                <a:solidFill>
                  <a:srgbClr val="333333"/>
                </a:solidFill>
                <a:cs typeface="Arial" panose="020B0604020202020204" pitchFamily="34" charset="0"/>
              </a:rPr>
              <a:t>المشفرة، لا يمكن فك شفرتها، حتى في حالة اعتراض نقل البيانات.</a:t>
            </a:r>
          </a:p>
          <a:p>
            <a:pPr marL="285750" indent="-285750" algn="r" rtl="1">
              <a:buFont typeface="Arial" panose="020B0604020202020204" pitchFamily="34" charset="0"/>
              <a:buChar char="•"/>
            </a:pPr>
            <a:r>
              <a:rPr lang="ar-EG" dirty="0">
                <a:solidFill>
                  <a:srgbClr val="333333"/>
                </a:solidFill>
                <a:cs typeface="Arial" panose="020B0604020202020204" pitchFamily="34" charset="0"/>
              </a:rPr>
              <a:t>تسمح بروتوكول </a:t>
            </a:r>
            <a:r>
              <a:rPr lang="en-US" dirty="0">
                <a:solidFill>
                  <a:srgbClr val="333333"/>
                </a:solidFill>
                <a:cs typeface="Arial" panose="020B0604020202020204" pitchFamily="34" charset="0"/>
              </a:rPr>
              <a:t>Bluetooth </a:t>
            </a:r>
            <a:r>
              <a:rPr lang="ar-EG" dirty="0">
                <a:solidFill>
                  <a:srgbClr val="333333"/>
                </a:solidFill>
                <a:cs typeface="Arial" panose="020B0604020202020204" pitchFamily="34" charset="0"/>
              </a:rPr>
              <a:t>  اللاسلكي للأجهزة المزودة بتقنية </a:t>
            </a:r>
            <a:r>
              <a:rPr lang="en-US" dirty="0">
                <a:solidFill>
                  <a:srgbClr val="333333"/>
                </a:solidFill>
                <a:cs typeface="Arial" panose="020B0604020202020204" pitchFamily="34" charset="0"/>
              </a:rPr>
              <a:t>Bluetooth </a:t>
            </a:r>
            <a:r>
              <a:rPr lang="ar-EG" dirty="0">
                <a:solidFill>
                  <a:srgbClr val="333333"/>
                </a:solidFill>
                <a:cs typeface="Arial" panose="020B0604020202020204" pitchFamily="34" charset="0"/>
              </a:rPr>
              <a:t>بالاتصال ببعضها بعضًا ومشاركة المعلومات.، يمكن أن يستغل المتسللون تقنية </a:t>
            </a:r>
            <a:r>
              <a:rPr lang="en-US" dirty="0">
                <a:solidFill>
                  <a:srgbClr val="333333"/>
                </a:solidFill>
                <a:cs typeface="Arial" panose="020B0604020202020204" pitchFamily="34" charset="0"/>
              </a:rPr>
              <a:t>Bluetooth </a:t>
            </a:r>
            <a:r>
              <a:rPr lang="ar-EG" dirty="0">
                <a:solidFill>
                  <a:srgbClr val="333333"/>
                </a:solidFill>
                <a:cs typeface="Arial" panose="020B0604020202020204" pitchFamily="34" charset="0"/>
              </a:rPr>
              <a:t>للتجسس على بعض الأجهزة، وإنشاء عناصر التحكم في الوصول عن بُعد، وتوزيع البرامج الضارة واستنزاف البطاريات. لتجنب مثل هذه المشكلات، قم بإيقاف تشغيل تقنية </a:t>
            </a:r>
            <a:r>
              <a:rPr lang="en-US" dirty="0">
                <a:solidFill>
                  <a:srgbClr val="333333"/>
                </a:solidFill>
                <a:cs typeface="Arial" panose="020B0604020202020204" pitchFamily="34" charset="0"/>
              </a:rPr>
              <a:t>Bluetooth </a:t>
            </a:r>
            <a:r>
              <a:rPr lang="ar-EG" dirty="0">
                <a:solidFill>
                  <a:srgbClr val="333333"/>
                </a:solidFill>
                <a:cs typeface="Arial" panose="020B0604020202020204" pitchFamily="34" charset="0"/>
              </a:rPr>
              <a:t>في حالة عدم استخدامه</a:t>
            </a:r>
            <a:r>
              <a:rPr lang="ar-EG" sz="1600" b="0" i="0" dirty="0">
                <a:solidFill>
                  <a:srgbClr val="333333"/>
                </a:solidFill>
                <a:effectLst/>
                <a:latin typeface="CiscoSansTTLight"/>
              </a:rPr>
              <a:t>.</a:t>
            </a:r>
            <a:endParaRPr lang="en-US" sz="1600" dirty="0"/>
          </a:p>
        </p:txBody>
      </p:sp>
    </p:spTree>
    <p:extLst>
      <p:ext uri="{BB962C8B-B14F-4D97-AF65-F5344CB8AC3E}">
        <p14:creationId xmlns:p14="http://schemas.microsoft.com/office/powerpoint/2010/main" val="353374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4028661" y="702156"/>
            <a:ext cx="7606749"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استخدام كلمات مرور مميزة لكل حساب عبر الإنترنت:</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4" name="TextBox 13">
            <a:extLst>
              <a:ext uri="{FF2B5EF4-FFF2-40B4-BE49-F238E27FC236}">
                <a16:creationId xmlns:a16="http://schemas.microsoft.com/office/drawing/2014/main" id="{B732267F-85BF-4407-86CF-46E851F87A9C}"/>
              </a:ext>
            </a:extLst>
          </p:cNvPr>
          <p:cNvSpPr txBox="1"/>
          <p:nvPr/>
        </p:nvSpPr>
        <p:spPr>
          <a:xfrm>
            <a:off x="662608" y="1709425"/>
            <a:ext cx="11078818" cy="1877437"/>
          </a:xfrm>
          <a:prstGeom prst="rect">
            <a:avLst/>
          </a:prstGeom>
          <a:noFill/>
        </p:spPr>
        <p:txBody>
          <a:bodyPr wrap="square">
            <a:spAutoFit/>
          </a:bodyPr>
          <a:lstStyle/>
          <a:p>
            <a:pPr marL="285750" marR="0" indent="-285750" algn="r" rtl="1">
              <a:spcBef>
                <a:spcPts val="0"/>
              </a:spcBef>
              <a:spcAft>
                <a:spcPts val="1200"/>
              </a:spcAft>
              <a:buFont typeface="Wingdings" panose="05000000000000000000" pitchFamily="2" charset="2"/>
              <a:buChar char="Ø"/>
            </a:pPr>
            <a:r>
              <a:rPr lang="ar-EG" sz="1600" b="1"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نحن نستخدم العديد من الحسابات عبر الإنترنت التي تحتاج إلى كلمات المرور والتي يصبح من الصعب تذكرها. حل واحد لتجنب إعادة استخدام كلمات المرور أو استخدام كلمات مرور ضعيفة هو استخدام برنامج لإدارة كلمات المرور. فهذا البرنامج يقوم بتشفير جميع كلمات المرور المختلفة والمعقدة. ثم يساعدك على تسجيل الدخول إلى الحسابات تلقائيًا عبر الإنترنت. وما عليك إلا تذكر كلمة المرور الرئيسية للوصول إلى برنامج إدارة كلمات المرور ثم إدارة جميع الحسابات وكلمات المرور.</a:t>
            </a:r>
          </a:p>
          <a:p>
            <a:pPr marL="285750" marR="0" indent="-285750" algn="r" rtl="1">
              <a:spcBef>
                <a:spcPts val="0"/>
              </a:spcBef>
              <a:spcAft>
                <a:spcPts val="1200"/>
              </a:spcAft>
              <a:buFont typeface="Wingdings" panose="05000000000000000000" pitchFamily="2" charset="2"/>
              <a:buChar char="Ø"/>
            </a:pPr>
            <a:r>
              <a:rPr lang="ar-SA" sz="1600" b="1" u="heavy"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نصائح لاختيار كلمات المرور الجيدة:</a:t>
            </a:r>
          </a:p>
          <a:p>
            <a:pPr marL="285750" marR="0" indent="-285750" algn="r" rtl="1">
              <a:spcBef>
                <a:spcPts val="0"/>
              </a:spcBef>
              <a:spcAft>
                <a:spcPts val="1200"/>
              </a:spcAft>
              <a:buFont typeface="Wingdings" panose="05000000000000000000" pitchFamily="2" charset="2"/>
              <a:buChar char="Ø"/>
            </a:pPr>
            <a:endParaRPr lang="ar-SA" sz="1600" b="1" u="heavy"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569FCDC8-2DF5-4F2D-9B6E-520DB9B2786E}"/>
              </a:ext>
            </a:extLst>
          </p:cNvPr>
          <p:cNvSpPr txBox="1"/>
          <p:nvPr/>
        </p:nvSpPr>
        <p:spPr>
          <a:xfrm>
            <a:off x="861392" y="3855467"/>
            <a:ext cx="10774018" cy="1477328"/>
          </a:xfrm>
          <a:prstGeom prst="rect">
            <a:avLst/>
          </a:prstGeom>
          <a:noFill/>
        </p:spPr>
        <p:txBody>
          <a:bodyPr wrap="square">
            <a:spAutoFit/>
          </a:bodyPr>
          <a:lstStyle/>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لا تستخدم كلمات معجمية أو أسماء بأية لغة</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لا تستخدم الأخطاء الإملائية الشائعة للكلمات المعجمية</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لا تستخدم أسماء أجهزة الكمبيوتر أو أسماء الحسابات</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إذا أمكن، استخدم أحرف خاصة، مثل ! @ # $ % ^ &amp; *)</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استخدم كلمة مرور مكونة من عشرة أحرف أو أكثر</a:t>
            </a:r>
            <a:endParaRPr lang="en-US" sz="1600" dirty="0"/>
          </a:p>
        </p:txBody>
      </p:sp>
    </p:spTree>
    <p:extLst>
      <p:ext uri="{BB962C8B-B14F-4D97-AF65-F5344CB8AC3E}">
        <p14:creationId xmlns:p14="http://schemas.microsoft.com/office/powerpoint/2010/main" val="2873338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4028661" y="702156"/>
            <a:ext cx="7606749" cy="927861"/>
          </a:xfrm>
        </p:spPr>
        <p:txBody>
          <a:bodyPr anchor="ctr">
            <a:normAutofit/>
          </a:bodyPr>
          <a:lstStyle/>
          <a:p>
            <a:pPr algn="r" rtl="1"/>
            <a:r>
              <a:rPr lang="ar-EG" sz="3200" b="1" dirty="0">
                <a:solidFill>
                  <a:srgbClr val="0099FF"/>
                </a:solidFill>
                <a:latin typeface="CiscoSansTTThin"/>
                <a:cs typeface="PT Bold Heading" panose="00000400000000000000" pitchFamily="2" charset="-78"/>
              </a:rPr>
              <a:t>استخدام عبارات المرور بدلاً من كلمات المرور:</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708991" y="3895156"/>
            <a:ext cx="10774018" cy="2831544"/>
          </a:xfrm>
          <a:prstGeom prst="rect">
            <a:avLst/>
          </a:prstGeom>
          <a:noFill/>
        </p:spPr>
        <p:txBody>
          <a:bodyPr wrap="square">
            <a:spAutoFit/>
          </a:bodyPr>
          <a:lstStyle/>
          <a:p>
            <a:pPr marL="285750" indent="-285750" algn="r" rtl="1">
              <a:buFont typeface="Wingdings" panose="05000000000000000000" pitchFamily="2" charset="2"/>
              <a:buChar char="Ø"/>
            </a:pPr>
            <a:r>
              <a:rPr lang="ar-SA" sz="1600" b="1" u="heavy" dirty="0">
                <a:solidFill>
                  <a:srgbClr val="333333"/>
                </a:solidFill>
                <a:uFill>
                  <a:solidFill>
                    <a:srgbClr val="0099FF"/>
                  </a:solidFill>
                </a:uFill>
                <a:latin typeface="Calibri" panose="020F0502020204030204" pitchFamily="34" charset="0"/>
                <a:cs typeface="Arial" panose="020B0604020202020204" pitchFamily="34" charset="0"/>
              </a:rPr>
              <a:t>ملخص للإرشادات الجديدة:</a:t>
            </a:r>
            <a:endParaRPr lang="ar-SA" dirty="0">
              <a:solidFill>
                <a:srgbClr val="333333"/>
              </a:solidFill>
              <a:effectLst/>
              <a:ea typeface="Times New Roman" panose="02020603050405020304" pitchFamily="18" charset="0"/>
              <a:cs typeface="Arial" panose="020B0604020202020204" pitchFamily="34" charset="0"/>
            </a:endParaRP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8 أحرف كحد أدنى للطول، ولكن لا تزيد عن 64 حرفًا</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لا تستخدم كلمات مرور عامة يسهل تخمينها، مثل كلمة المرور : </a:t>
            </a:r>
            <a:r>
              <a:rPr lang="en-US" dirty="0">
                <a:solidFill>
                  <a:srgbClr val="333333"/>
                </a:solidFill>
                <a:effectLst/>
                <a:ea typeface="Times New Roman" panose="02020603050405020304" pitchFamily="18" charset="0"/>
                <a:cs typeface="Arial" panose="020B0604020202020204" pitchFamily="34" charset="0"/>
              </a:rPr>
              <a:t>abc123</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عدم استخدام قواعد التأليف، مثل الحاجة إلى تضمين أحرف وأرقام صغيرة وأخرى كبيرة</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تحسين دقة الكتابة عن طريق السماح للمستخدم برؤية كلمة المرور أثناء الكتابة</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جميع حروف الطباعة والمسافات مسموح بها</a:t>
            </a:r>
            <a:r>
              <a:rPr lang="ar-EG" b="0" i="0" u="sng" dirty="0">
                <a:solidFill>
                  <a:srgbClr val="FFFFFF"/>
                </a:solidFill>
                <a:effectLst/>
                <a:latin typeface="CiscoSansTTBold"/>
                <a:hlinkClick r:id="rId3"/>
              </a:rPr>
              <a:t>3.1.1.5</a:t>
            </a:r>
            <a:r>
              <a:rPr lang="ar-EG" b="0" i="0" u="sng" dirty="0">
                <a:solidFill>
                  <a:srgbClr val="FFFFFF"/>
                </a:solidFill>
                <a:effectLst/>
                <a:latin typeface="CiscoSansTTRegular"/>
                <a:hlinkClick r:id="rId3"/>
              </a:rPr>
              <a:t>التمرين العملي؛ إنشاء وتخزين كلمات المرور القوية</a:t>
            </a:r>
            <a:endParaRPr lang="ar-SA" dirty="0">
              <a:solidFill>
                <a:srgbClr val="333333"/>
              </a:solidFill>
              <a:effectLst/>
              <a:ea typeface="Times New Roman" panose="02020603050405020304" pitchFamily="18" charset="0"/>
              <a:cs typeface="Arial" panose="020B0604020202020204" pitchFamily="34" charset="0"/>
            </a:endParaRP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لا تلميحات لكلمات المرور</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عدم انتهاء صلاحية كلمة مرور دوريًا أو عشوائيًا</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عدم استخدام مصادقة تستند إلى المعرفة، مثل المعلومات من الأسئلة السرية المشتركة، أو البيانات التسويقية أو سجل المعاملات</a:t>
            </a:r>
          </a:p>
          <a:p>
            <a:pPr marL="285750" indent="-285750" algn="r" rtl="1">
              <a:buFont typeface="Arial" panose="020B0604020202020204" pitchFamily="34" charset="0"/>
              <a:buChar char="•"/>
            </a:pPr>
            <a:r>
              <a:rPr lang="ar-SA" dirty="0">
                <a:solidFill>
                  <a:srgbClr val="333333"/>
                </a:solidFill>
                <a:effectLst/>
                <a:ea typeface="Times New Roman" panose="02020603050405020304" pitchFamily="18" charset="0"/>
                <a:cs typeface="Arial" panose="020B0604020202020204" pitchFamily="34" charset="0"/>
              </a:rPr>
              <a:t>انقر هنا لمعرفة المزيد حول متطلبات كلمات المرور المحسنة من </a:t>
            </a:r>
            <a:r>
              <a:rPr lang="en-US" dirty="0">
                <a:solidFill>
                  <a:srgbClr val="333333"/>
                </a:solidFill>
                <a:effectLst/>
                <a:ea typeface="Times New Roman" panose="02020603050405020304" pitchFamily="18" charset="0"/>
                <a:cs typeface="Arial" panose="020B0604020202020204" pitchFamily="34" charset="0"/>
              </a:rPr>
              <a:t>NIST.</a:t>
            </a:r>
            <a:endParaRPr lang="en-US" sz="1600" dirty="0"/>
          </a:p>
        </p:txBody>
      </p:sp>
      <p:sp>
        <p:nvSpPr>
          <p:cNvPr id="7" name="TextBox 6">
            <a:extLst>
              <a:ext uri="{FF2B5EF4-FFF2-40B4-BE49-F238E27FC236}">
                <a16:creationId xmlns:a16="http://schemas.microsoft.com/office/drawing/2014/main" id="{AB63138C-9EFA-47DF-9E6A-A3C628A518D9}"/>
              </a:ext>
            </a:extLst>
          </p:cNvPr>
          <p:cNvSpPr txBox="1"/>
          <p:nvPr/>
        </p:nvSpPr>
        <p:spPr>
          <a:xfrm>
            <a:off x="5837583" y="1815548"/>
            <a:ext cx="5751445" cy="1200329"/>
          </a:xfrm>
          <a:prstGeom prst="rect">
            <a:avLst/>
          </a:prstGeom>
          <a:noFill/>
        </p:spPr>
        <p:txBody>
          <a:bodyPr wrap="square">
            <a:spAutoFit/>
          </a:bodyPr>
          <a:lstStyle/>
          <a:p>
            <a:pPr marL="285750" indent="-285750" algn="r" rtl="1">
              <a:buFont typeface="Wingdings" panose="05000000000000000000" pitchFamily="2" charset="2"/>
              <a:buChar char="Ø"/>
            </a:pPr>
            <a:r>
              <a:rPr lang="ar-SA" sz="1800" b="1" u="heavy" dirty="0">
                <a:solidFill>
                  <a:srgbClr val="333333"/>
                </a:solidFill>
                <a:effectLst/>
                <a:uFill>
                  <a:solidFill>
                    <a:srgbClr val="0099FF"/>
                  </a:solidFill>
                </a:uFill>
                <a:latin typeface="Calibri" panose="020F0502020204030204" pitchFamily="34" charset="0"/>
                <a:ea typeface="Times New Roman" panose="02020603050405020304" pitchFamily="18" charset="0"/>
                <a:cs typeface="Arial" panose="020B0604020202020204" pitchFamily="34" charset="0"/>
              </a:rPr>
              <a:t>نصائح لاختيار عبارات المرور الجيدة:</a:t>
            </a:r>
            <a:endParaRPr lang="ar-EG" dirty="0"/>
          </a:p>
          <a:p>
            <a:pPr marL="285750" indent="-285750" algn="r" rtl="1">
              <a:buFont typeface="Arial" panose="020B0604020202020204" pitchFamily="34" charset="0"/>
              <a:buChar char="•"/>
            </a:pPr>
            <a:r>
              <a:rPr lang="ar-EG" dirty="0"/>
              <a:t>أضف رموزًا خاصة اختر جملة لها معنى بالنسبة لك، مثل ! @ # $ % ^ &amp; * ‎( )‎</a:t>
            </a:r>
          </a:p>
          <a:p>
            <a:pPr marL="285750" indent="-285750" algn="r" rtl="1">
              <a:buFont typeface="Arial" panose="020B0604020202020204" pitchFamily="34" charset="0"/>
              <a:buChar char="•"/>
            </a:pPr>
            <a:r>
              <a:rPr lang="ar-EG" dirty="0"/>
              <a:t>كلما كانت أطول كلما كان أفضل</a:t>
            </a:r>
          </a:p>
          <a:p>
            <a:pPr marL="285750" indent="-285750" algn="r" rtl="1">
              <a:buFont typeface="Arial" panose="020B0604020202020204" pitchFamily="34" charset="0"/>
              <a:buChar char="•"/>
            </a:pPr>
            <a:r>
              <a:rPr lang="ar-EG" dirty="0"/>
              <a:t>تجنب العبارات المشهورة أو الشائعة، مثل كلمات الأغاني المعروفة.</a:t>
            </a:r>
          </a:p>
        </p:txBody>
      </p:sp>
      <p:sp>
        <p:nvSpPr>
          <p:cNvPr id="9" name="TextBox 8">
            <a:extLst>
              <a:ext uri="{FF2B5EF4-FFF2-40B4-BE49-F238E27FC236}">
                <a16:creationId xmlns:a16="http://schemas.microsoft.com/office/drawing/2014/main" id="{12E7AAEB-49DE-43B2-92F0-8CAB0B345A08}"/>
              </a:ext>
            </a:extLst>
          </p:cNvPr>
          <p:cNvSpPr txBox="1"/>
          <p:nvPr/>
        </p:nvSpPr>
        <p:spPr>
          <a:xfrm>
            <a:off x="1046922" y="3154698"/>
            <a:ext cx="10588488" cy="646331"/>
          </a:xfrm>
          <a:prstGeom prst="rect">
            <a:avLst/>
          </a:prstGeom>
          <a:noFill/>
        </p:spPr>
        <p:txBody>
          <a:bodyPr wrap="square">
            <a:spAutoFit/>
          </a:bodyPr>
          <a:lstStyle/>
          <a:p>
            <a:pPr algn="r" rtl="1"/>
            <a:r>
              <a:rPr lang="ar-EG" dirty="0"/>
              <a:t>مؤخرا، قام المعهد الوطني للمعايير والتكنولوجيا ‎(</a:t>
            </a:r>
            <a:r>
              <a:rPr lang="en-US" dirty="0"/>
              <a:t>NIST)‎ </a:t>
            </a:r>
            <a:r>
              <a:rPr lang="ar-EG" dirty="0"/>
              <a:t>بالولايات المتحدة بنشر متطلبات كلمات المرور المعدلة. معايير </a:t>
            </a:r>
            <a:r>
              <a:rPr lang="en-US" dirty="0"/>
              <a:t>NIST </a:t>
            </a:r>
            <a:r>
              <a:rPr lang="ar-EG" dirty="0"/>
              <a:t>مخصصة للتطبيقات الحكومية ولكنها يمكن أن تكون مقياسًا للتطبيقات الأخرى أيضًا. وتسعي الإرشادات الجديدة لتوفير تجربة أفضل للمستخدم ونقل عبء التحقق من المستخدم إلى مقدمي الخدمات</a:t>
            </a:r>
            <a:endParaRPr lang="en-US" dirty="0"/>
          </a:p>
        </p:txBody>
      </p:sp>
    </p:spTree>
    <p:extLst>
      <p:ext uri="{BB962C8B-B14F-4D97-AF65-F5344CB8AC3E}">
        <p14:creationId xmlns:p14="http://schemas.microsoft.com/office/powerpoint/2010/main" val="1294504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4028661" y="702156"/>
            <a:ext cx="7606749"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2- صيانة البيانات:</a:t>
            </a:r>
            <a:br>
              <a:rPr lang="ar-EG" sz="3200" b="1" dirty="0">
                <a:solidFill>
                  <a:srgbClr val="0099FF"/>
                </a:solidFill>
                <a:latin typeface="CiscoSansTTThin"/>
                <a:cs typeface="PT Bold Heading" panose="00000400000000000000" pitchFamily="2" charset="-78"/>
              </a:rPr>
            </a:br>
            <a:r>
              <a:rPr lang="ar-EG" sz="3200" b="1" dirty="0">
                <a:solidFill>
                  <a:srgbClr val="0099FF"/>
                </a:solidFill>
                <a:latin typeface="CiscoSansTTThin"/>
                <a:cs typeface="PT Bold Heading" panose="00000400000000000000" pitchFamily="2" charset="-78"/>
              </a:rPr>
              <a:t>    تشفير البيانات:</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861392" y="2087463"/>
            <a:ext cx="10774018" cy="5033557"/>
          </a:xfrm>
          <a:prstGeom prst="rect">
            <a:avLst/>
          </a:prstGeom>
          <a:noFill/>
        </p:spPr>
        <p:txBody>
          <a:bodyPr wrap="square">
            <a:spAutoFit/>
          </a:bodyPr>
          <a:lstStyle/>
          <a:p>
            <a:pPr marL="285750" indent="-285750" algn="r" rtl="1">
              <a:lnSpc>
                <a:spcPct val="150000"/>
              </a:lnSpc>
              <a:buFont typeface="Wingdings" panose="05000000000000000000" pitchFamily="2" charset="2"/>
              <a:buChar char="Ø"/>
            </a:pPr>
            <a:r>
              <a:rPr lang="ar-SA" b="1" u="heavy" dirty="0">
                <a:solidFill>
                  <a:srgbClr val="333333"/>
                </a:solidFill>
                <a:uFill>
                  <a:solidFill>
                    <a:srgbClr val="0099FF"/>
                  </a:solidFill>
                </a:uFill>
                <a:latin typeface="Calibri" panose="020F0502020204030204" pitchFamily="34" charset="0"/>
                <a:cs typeface="Arial" panose="020B0604020202020204" pitchFamily="34" charset="0"/>
              </a:rPr>
              <a:t>التشفير</a:t>
            </a:r>
            <a:r>
              <a:rPr lang="ar-EG" b="1" u="heavy" dirty="0">
                <a:solidFill>
                  <a:srgbClr val="333333"/>
                </a:solidFill>
                <a:uFill>
                  <a:solidFill>
                    <a:srgbClr val="0099FF"/>
                  </a:solidFill>
                </a:uFill>
                <a:latin typeface="Calibri" panose="020F0502020204030204" pitchFamily="34" charset="0"/>
                <a:cs typeface="Arial" panose="020B0604020202020204" pitchFamily="34" charset="0"/>
              </a:rPr>
              <a:t>:</a:t>
            </a:r>
            <a:r>
              <a:rPr lang="ar-SA" dirty="0">
                <a:solidFill>
                  <a:srgbClr val="333333"/>
                </a:solidFill>
                <a:uFill>
                  <a:solidFill>
                    <a:srgbClr val="0099FF"/>
                  </a:solidFill>
                </a:uFill>
                <a:latin typeface="Calibri" panose="020F0502020204030204" pitchFamily="34" charset="0"/>
                <a:cs typeface="Arial" panose="020B0604020202020204" pitchFamily="34" charset="0"/>
              </a:rPr>
              <a:t> هو عملية تحويل المعلومات إلى صيغ بحيث يتعذر على الأطراف غير المصرح لهم قراءتها. ويمتلك الأشخاص الموثوق بهم فقط (الذين يمتلكون المفاتيح السرية أو كلمات المرور) القدرة على تشفير البيانات والوصول إليها في صيغتها الأصلية والتشفير في حد ذاته لا يمنع أي شخص من توقع البيانات. بل يمكنه فقط منع الأشخاص غير المرخص لهم من عرض المحتوى أو الوصول إلىه.</a:t>
            </a:r>
          </a:p>
          <a:p>
            <a:pPr algn="r" rtl="1">
              <a:lnSpc>
                <a:spcPct val="150000"/>
              </a:lnSpc>
            </a:pPr>
            <a:r>
              <a:rPr lang="ar-SA" dirty="0">
                <a:solidFill>
                  <a:srgbClr val="333333"/>
                </a:solidFill>
                <a:uFill>
                  <a:solidFill>
                    <a:srgbClr val="0099FF"/>
                  </a:solidFill>
                </a:uFill>
                <a:latin typeface="Calibri" panose="020F0502020204030204" pitchFamily="34" charset="0"/>
                <a:cs typeface="Arial" panose="020B0604020202020204" pitchFamily="34" charset="0"/>
              </a:rPr>
              <a:t>وتستخدم البرامج لتشفير الملفات والمجلدات وحتى محركات الأقراص بالكامل.</a:t>
            </a: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يعد نظام تشفير الملفات ‎(</a:t>
            </a:r>
            <a:r>
              <a:rPr lang="en-US" dirty="0">
                <a:solidFill>
                  <a:srgbClr val="333333"/>
                </a:solidFill>
                <a:uFill>
                  <a:solidFill>
                    <a:srgbClr val="0099FF"/>
                  </a:solidFill>
                </a:uFill>
                <a:latin typeface="Calibri" panose="020F0502020204030204" pitchFamily="34" charset="0"/>
                <a:cs typeface="Arial" panose="020B0604020202020204" pitchFamily="34" charset="0"/>
              </a:rPr>
              <a:t>EFS</a:t>
            </a:r>
            <a:r>
              <a:rPr lang="ar-EG" dirty="0">
                <a:solidFill>
                  <a:srgbClr val="333333"/>
                </a:solidFill>
                <a:uFill>
                  <a:solidFill>
                    <a:srgbClr val="0099FF"/>
                  </a:solidFill>
                </a:uFill>
                <a:latin typeface="Calibri" panose="020F0502020204030204" pitchFamily="34" charset="0"/>
                <a:cs typeface="Arial" panose="020B0604020202020204" pitchFamily="34" charset="0"/>
              </a:rPr>
              <a:t> )</a:t>
            </a:r>
            <a:r>
              <a:rPr lang="ar-SA" dirty="0">
                <a:solidFill>
                  <a:srgbClr val="333333"/>
                </a:solidFill>
                <a:uFill>
                  <a:solidFill>
                    <a:srgbClr val="0099FF"/>
                  </a:solidFill>
                </a:uFill>
                <a:latin typeface="Calibri" panose="020F0502020204030204" pitchFamily="34" charset="0"/>
                <a:cs typeface="Arial" panose="020B0604020202020204" pitchFamily="34" charset="0"/>
              </a:rPr>
              <a:t>ميزة من ميزات نظام التشغيل </a:t>
            </a:r>
            <a:r>
              <a:rPr lang="en-US" dirty="0">
                <a:solidFill>
                  <a:srgbClr val="333333"/>
                </a:solidFill>
                <a:uFill>
                  <a:solidFill>
                    <a:srgbClr val="0099FF"/>
                  </a:solidFill>
                </a:uFill>
                <a:latin typeface="Calibri" panose="020F0502020204030204" pitchFamily="34" charset="0"/>
                <a:cs typeface="Arial" panose="020B0604020202020204" pitchFamily="34" charset="0"/>
              </a:rPr>
              <a:t>Windows </a:t>
            </a:r>
            <a:r>
              <a:rPr lang="ar-SA" dirty="0">
                <a:solidFill>
                  <a:srgbClr val="333333"/>
                </a:solidFill>
                <a:uFill>
                  <a:solidFill>
                    <a:srgbClr val="0099FF"/>
                  </a:solidFill>
                </a:uFill>
                <a:latin typeface="Calibri" panose="020F0502020204030204" pitchFamily="34" charset="0"/>
                <a:cs typeface="Arial" panose="020B0604020202020204" pitchFamily="34" charset="0"/>
              </a:rPr>
              <a:t>التي يمكنها تشفير البيانات. ويرتبط نظام </a:t>
            </a:r>
            <a:r>
              <a:rPr lang="en-US" dirty="0">
                <a:solidFill>
                  <a:srgbClr val="333333"/>
                </a:solidFill>
                <a:uFill>
                  <a:solidFill>
                    <a:srgbClr val="0099FF"/>
                  </a:solidFill>
                </a:uFill>
                <a:latin typeface="Calibri" panose="020F0502020204030204" pitchFamily="34" charset="0"/>
                <a:cs typeface="Arial" panose="020B0604020202020204" pitchFamily="34" charset="0"/>
              </a:rPr>
              <a:t>EFS </a:t>
            </a:r>
            <a:r>
              <a:rPr lang="ar-SA" dirty="0">
                <a:solidFill>
                  <a:srgbClr val="333333"/>
                </a:solidFill>
                <a:uFill>
                  <a:solidFill>
                    <a:srgbClr val="0099FF"/>
                  </a:solidFill>
                </a:uFill>
                <a:latin typeface="Calibri" panose="020F0502020204030204" pitchFamily="34" charset="0"/>
                <a:cs typeface="Arial" panose="020B0604020202020204" pitchFamily="34" charset="0"/>
              </a:rPr>
              <a:t>مباشرة بحساب مستخدم معين. والمستخدم الذي قام بتشفير البيانات هو وحده الذي يمكنه الوصول إليها بعد تشفيرها باستخدام نظام </a:t>
            </a:r>
            <a:r>
              <a:rPr lang="en-US" dirty="0">
                <a:solidFill>
                  <a:srgbClr val="333333"/>
                </a:solidFill>
                <a:uFill>
                  <a:solidFill>
                    <a:srgbClr val="0099FF"/>
                  </a:solidFill>
                </a:uFill>
                <a:latin typeface="Calibri" panose="020F0502020204030204" pitchFamily="34" charset="0"/>
                <a:cs typeface="Arial" panose="020B0604020202020204" pitchFamily="34" charset="0"/>
              </a:rPr>
              <a:t>EFS. </a:t>
            </a:r>
            <a:r>
              <a:rPr lang="ar-SA" dirty="0">
                <a:solidFill>
                  <a:srgbClr val="333333"/>
                </a:solidFill>
                <a:uFill>
                  <a:solidFill>
                    <a:srgbClr val="0099FF"/>
                  </a:solidFill>
                </a:uFill>
                <a:latin typeface="Calibri" panose="020F0502020204030204" pitchFamily="34" charset="0"/>
                <a:cs typeface="Arial" panose="020B0604020202020204" pitchFamily="34" charset="0"/>
              </a:rPr>
              <a:t>لتشفير البيانات باستخدام نظام </a:t>
            </a:r>
            <a:r>
              <a:rPr lang="en-US" dirty="0">
                <a:solidFill>
                  <a:srgbClr val="333333"/>
                </a:solidFill>
                <a:uFill>
                  <a:solidFill>
                    <a:srgbClr val="0099FF"/>
                  </a:solidFill>
                </a:uFill>
                <a:latin typeface="Calibri" panose="020F0502020204030204" pitchFamily="34" charset="0"/>
                <a:cs typeface="Arial" panose="020B0604020202020204" pitchFamily="34" charset="0"/>
              </a:rPr>
              <a:t>EFS </a:t>
            </a:r>
            <a:r>
              <a:rPr lang="ar-SA" dirty="0">
                <a:solidFill>
                  <a:srgbClr val="333333"/>
                </a:solidFill>
                <a:uFill>
                  <a:solidFill>
                    <a:srgbClr val="0099FF"/>
                  </a:solidFill>
                </a:uFill>
                <a:latin typeface="Calibri" panose="020F0502020204030204" pitchFamily="34" charset="0"/>
                <a:cs typeface="Arial" panose="020B0604020202020204" pitchFamily="34" charset="0"/>
              </a:rPr>
              <a:t>في جميع إصدارات نظام التشغيل </a:t>
            </a:r>
            <a:r>
              <a:rPr lang="en-US" dirty="0">
                <a:solidFill>
                  <a:srgbClr val="333333"/>
                </a:solidFill>
                <a:uFill>
                  <a:solidFill>
                    <a:srgbClr val="0099FF"/>
                  </a:solidFill>
                </a:uFill>
                <a:latin typeface="Calibri" panose="020F0502020204030204" pitchFamily="34" charset="0"/>
                <a:cs typeface="Arial" panose="020B0604020202020204" pitchFamily="34" charset="0"/>
              </a:rPr>
              <a:t>Windows، </a:t>
            </a:r>
            <a:r>
              <a:rPr lang="ar-SA" b="1" u="heavy" dirty="0">
                <a:solidFill>
                  <a:srgbClr val="333333"/>
                </a:solidFill>
                <a:uFill>
                  <a:solidFill>
                    <a:srgbClr val="0099FF"/>
                  </a:solidFill>
                </a:uFill>
                <a:latin typeface="Calibri" panose="020F0502020204030204" pitchFamily="34" charset="0"/>
                <a:cs typeface="Arial" panose="020B0604020202020204" pitchFamily="34" charset="0"/>
              </a:rPr>
              <a:t>اتبع هذه الخطوات:</a:t>
            </a: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الخطوة الأولى. حدد ملفًا أو مجلدًا واحدًا أو أكثر.</a:t>
            </a: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الخطوة الثانية. انقر بزر الماوس الأيمن على &gt;خصائص البيانات المحددة.</a:t>
            </a: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الخطوة الثالثة. انقر فوق خيارات متقدمة...</a:t>
            </a: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الخطوة الرابعة. حدد خانة الاختيار تشفير المحتويات لتأمين البيانات.</a:t>
            </a: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الخطوة الخامسة. يتم عرض الملفات والمجلدات التي تم تشفيرها باستخدام نظام </a:t>
            </a:r>
            <a:r>
              <a:rPr lang="en-US" dirty="0">
                <a:solidFill>
                  <a:srgbClr val="333333"/>
                </a:solidFill>
                <a:uFill>
                  <a:solidFill>
                    <a:srgbClr val="0099FF"/>
                  </a:solidFill>
                </a:uFill>
                <a:latin typeface="Calibri" panose="020F0502020204030204" pitchFamily="34" charset="0"/>
                <a:cs typeface="Arial" panose="020B0604020202020204" pitchFamily="34" charset="0"/>
              </a:rPr>
              <a:t>EFS </a:t>
            </a:r>
            <a:r>
              <a:rPr lang="ar-SA" dirty="0">
                <a:solidFill>
                  <a:srgbClr val="333333"/>
                </a:solidFill>
                <a:uFill>
                  <a:solidFill>
                    <a:srgbClr val="0099FF"/>
                  </a:solidFill>
                </a:uFill>
                <a:latin typeface="Calibri" panose="020F0502020204030204" pitchFamily="34" charset="0"/>
                <a:cs typeface="Arial" panose="020B0604020202020204" pitchFamily="34" charset="0"/>
              </a:rPr>
              <a:t>باللون الأخضر، كما هو موضح في الشكل.</a:t>
            </a:r>
            <a:endParaRPr lang="en-US" dirty="0"/>
          </a:p>
        </p:txBody>
      </p:sp>
      <p:pic>
        <p:nvPicPr>
          <p:cNvPr id="3" name="Picture 2">
            <a:extLst>
              <a:ext uri="{FF2B5EF4-FFF2-40B4-BE49-F238E27FC236}">
                <a16:creationId xmlns:a16="http://schemas.microsoft.com/office/drawing/2014/main" id="{21C09358-ED4B-4C96-8D93-A10564FAD65B}"/>
              </a:ext>
            </a:extLst>
          </p:cNvPr>
          <p:cNvPicPr>
            <a:picLocks noChangeAspect="1"/>
          </p:cNvPicPr>
          <p:nvPr/>
        </p:nvPicPr>
        <p:blipFill rotWithShape="1">
          <a:blip r:embed="rId3"/>
          <a:srcRect l="8875" t="18816" r="8465" b="15143"/>
          <a:stretch/>
        </p:blipFill>
        <p:spPr>
          <a:xfrm>
            <a:off x="861392" y="4604241"/>
            <a:ext cx="4320209" cy="2133600"/>
          </a:xfrm>
          <a:prstGeom prst="rect">
            <a:avLst/>
          </a:prstGeom>
        </p:spPr>
      </p:pic>
    </p:spTree>
    <p:extLst>
      <p:ext uri="{BB962C8B-B14F-4D97-AF65-F5344CB8AC3E}">
        <p14:creationId xmlns:p14="http://schemas.microsoft.com/office/powerpoint/2010/main" val="1009105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4028661" y="702156"/>
            <a:ext cx="7606749"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2- صيانة البيانات:</a:t>
            </a:r>
            <a:br>
              <a:rPr lang="ar-EG" sz="3200" b="1" dirty="0">
                <a:solidFill>
                  <a:srgbClr val="0099FF"/>
                </a:solidFill>
                <a:latin typeface="CiscoSansTTThin"/>
                <a:cs typeface="PT Bold Heading" panose="00000400000000000000" pitchFamily="2" charset="-78"/>
              </a:rPr>
            </a:br>
            <a:r>
              <a:rPr lang="ar-EG" sz="3200" b="1" dirty="0">
                <a:solidFill>
                  <a:srgbClr val="0099FF"/>
                </a:solidFill>
                <a:latin typeface="CiscoSansTTThin"/>
                <a:cs typeface="PT Bold Heading" panose="00000400000000000000" pitchFamily="2" charset="-78"/>
              </a:rPr>
              <a:t>    نسخ البيانات احتياطيًا:</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861392" y="2087463"/>
            <a:ext cx="10774018" cy="3365024"/>
          </a:xfrm>
          <a:prstGeom prst="rect">
            <a:avLst/>
          </a:prstGeom>
          <a:noFill/>
        </p:spPr>
        <p:txBody>
          <a:bodyPr wrap="square">
            <a:spAutoFit/>
          </a:bodyPr>
          <a:lstStyle/>
          <a:p>
            <a:pPr algn="r" rtl="1">
              <a:lnSpc>
                <a:spcPct val="150000"/>
              </a:lnSpc>
            </a:pPr>
            <a:r>
              <a:rPr lang="ar-EG" b="1" i="0" dirty="0">
                <a:solidFill>
                  <a:srgbClr val="333333"/>
                </a:solidFill>
                <a:effectLst/>
                <a:latin typeface="CiscoSansTTLight"/>
              </a:rPr>
              <a:t>من فوائد تخزين النسخ الاحتياطية في المواقع البديلة هي الأمان في حالة حدوث حريق أو سرقة أو الكوراث الأخرى بخلاف تعطل جهاز التخزين.</a:t>
            </a:r>
          </a:p>
          <a:p>
            <a:pPr marL="285750" indent="-285750" algn="r" rtl="1">
              <a:lnSpc>
                <a:spcPct val="150000"/>
              </a:lnSpc>
              <a:buFont typeface="Wingdings" panose="05000000000000000000" pitchFamily="2" charset="2"/>
              <a:buChar char="Ø"/>
            </a:pPr>
            <a:r>
              <a:rPr lang="ar-SA" b="1" u="heavy" dirty="0">
                <a:solidFill>
                  <a:srgbClr val="333333"/>
                </a:solidFill>
                <a:uFill>
                  <a:solidFill>
                    <a:srgbClr val="0099FF"/>
                  </a:solidFill>
                </a:uFill>
                <a:latin typeface="Calibri" panose="020F0502020204030204" pitchFamily="34" charset="0"/>
                <a:cs typeface="Arial" panose="020B0604020202020204" pitchFamily="34" charset="0"/>
              </a:rPr>
              <a:t>لإجراء النسخ الاحتياطي للبيانات بشكل صحيح، أنت بحاجة إلى موقع تخزين إضافي للبيانات ويجب نسخ البيانات إلى هذا الموقع بشكل منتظم وتلقائي.</a:t>
            </a:r>
            <a:endParaRPr lang="ar-EG" b="1" u="heavy" dirty="0">
              <a:solidFill>
                <a:srgbClr val="333333"/>
              </a:solidFill>
              <a:uFill>
                <a:solidFill>
                  <a:srgbClr val="0099FF"/>
                </a:solidFill>
              </a:uFill>
              <a:latin typeface="Calibri" panose="020F0502020204030204" pitchFamily="34" charset="0"/>
              <a:cs typeface="Arial" panose="020B0604020202020204" pitchFamily="34" charset="0"/>
            </a:endParaRP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قد يكون الموقع الإضافي للملفات الاحتياطية على الشبكة المنزلية أو موقع ثان، أو على السحابة. </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من خلال تخزين النسخ الاحتياطي للبيانات محلياً، يمكنك التحكم في البيانات بشكل تام. </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يمكنك الاختيار بين نسخ البيانات إلى جهاز التخزين المرفق بالشبكة ‎(</a:t>
            </a:r>
            <a:r>
              <a:rPr lang="en-US" dirty="0">
                <a:solidFill>
                  <a:srgbClr val="333333"/>
                </a:solidFill>
                <a:uFill>
                  <a:solidFill>
                    <a:srgbClr val="0099FF"/>
                  </a:solidFill>
                </a:uFill>
                <a:latin typeface="Calibri" panose="020F0502020204030204" pitchFamily="34" charset="0"/>
                <a:cs typeface="Arial" panose="020B0604020202020204" pitchFamily="34" charset="0"/>
              </a:rPr>
              <a:t>NAS</a:t>
            </a:r>
            <a:r>
              <a:rPr lang="ar-EG" dirty="0">
                <a:solidFill>
                  <a:srgbClr val="333333"/>
                </a:solidFill>
                <a:uFill>
                  <a:solidFill>
                    <a:srgbClr val="0099FF"/>
                  </a:solidFill>
                </a:uFill>
                <a:latin typeface="Calibri" panose="020F0502020204030204" pitchFamily="34" charset="0"/>
                <a:cs typeface="Arial" panose="020B0604020202020204" pitchFamily="34" charset="0"/>
              </a:rPr>
              <a:t> )أو </a:t>
            </a:r>
            <a:r>
              <a:rPr lang="ar-SA" dirty="0">
                <a:solidFill>
                  <a:srgbClr val="333333"/>
                </a:solidFill>
                <a:uFill>
                  <a:solidFill>
                    <a:srgbClr val="0099FF"/>
                  </a:solidFill>
                </a:uFill>
                <a:latin typeface="Calibri" panose="020F0502020204030204" pitchFamily="34" charset="0"/>
                <a:cs typeface="Arial" panose="020B0604020202020204" pitchFamily="34" charset="0"/>
              </a:rPr>
              <a:t>على الأقراص المضغوطة أو أقراص </a:t>
            </a:r>
            <a:r>
              <a:rPr lang="en-US" dirty="0" err="1">
                <a:solidFill>
                  <a:srgbClr val="333333"/>
                </a:solidFill>
                <a:uFill>
                  <a:solidFill>
                    <a:srgbClr val="0099FF"/>
                  </a:solidFill>
                </a:uFill>
                <a:latin typeface="Calibri" panose="020F0502020204030204" pitchFamily="34" charset="0"/>
                <a:cs typeface="Arial" panose="020B0604020202020204" pitchFamily="34" charset="0"/>
              </a:rPr>
              <a:t>Dvd</a:t>
            </a:r>
            <a:r>
              <a:rPr lang="en-US" dirty="0">
                <a:solidFill>
                  <a:srgbClr val="333333"/>
                </a:solidFill>
                <a:uFill>
                  <a:solidFill>
                    <a:srgbClr val="0099FF"/>
                  </a:solidFill>
                </a:uFill>
                <a:latin typeface="Calibri" panose="020F0502020204030204" pitchFamily="34" charset="0"/>
                <a:cs typeface="Arial" panose="020B0604020202020204" pitchFamily="34" charset="0"/>
              </a:rPr>
              <a:t> </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a:p>
            <a:pPr marL="285750" indent="-285750" algn="r" rtl="1">
              <a:lnSpc>
                <a:spcPct val="150000"/>
              </a:lnSpc>
              <a:buFont typeface="Wingdings" panose="05000000000000000000" pitchFamily="2" charset="2"/>
              <a:buChar char="Ø"/>
            </a:pPr>
            <a:r>
              <a:rPr lang="ar-SA" dirty="0">
                <a:solidFill>
                  <a:srgbClr val="333333"/>
                </a:solidFill>
                <a:uFill>
                  <a:solidFill>
                    <a:srgbClr val="0099FF"/>
                  </a:solidFill>
                </a:uFill>
                <a:latin typeface="Calibri" panose="020F0502020204030204" pitchFamily="34" charset="0"/>
                <a:cs typeface="Arial" panose="020B0604020202020204" pitchFamily="34" charset="0"/>
              </a:rPr>
              <a:t>إذا كان يمكنك الاشتراك في خدمة التخزين عبر السحابة، فإن التكلفة تعتمد على مقدار مساحة التخزين المطلوبة.</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a:p>
            <a:pPr marL="285750" indent="-285750" algn="r" rtl="1">
              <a:lnSpc>
                <a:spcPct val="150000"/>
              </a:lnSpc>
              <a:buFont typeface="Wingdings" panose="05000000000000000000" pitchFamily="2" charset="2"/>
              <a:buChar char="Ø"/>
            </a:pPr>
            <a:r>
              <a:rPr lang="ar-EG" b="0" i="0" u="none" strike="noStrike" dirty="0">
                <a:solidFill>
                  <a:srgbClr val="FFFFFF"/>
                </a:solidFill>
                <a:effectLst/>
                <a:latin typeface="CiscoSansTTBold"/>
                <a:hlinkClick r:id="rId3"/>
              </a:rPr>
              <a:t>3.1.2.3</a:t>
            </a:r>
            <a:r>
              <a:rPr lang="ar-EG" b="0" i="0" u="none" strike="noStrike" dirty="0">
                <a:solidFill>
                  <a:srgbClr val="FFFFFF"/>
                </a:solidFill>
                <a:effectLst/>
                <a:latin typeface="CiscoSansTTRegular"/>
                <a:hlinkClick r:id="rId3"/>
              </a:rPr>
              <a:t>التمرين العملي – النسخ الاحتياطي للبيانات إلى وحدة التخزين الخارجية</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7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4028661" y="702156"/>
            <a:ext cx="7606749"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2- صيانة البيانات:</a:t>
            </a:r>
            <a:br>
              <a:rPr lang="ar-EG" sz="3200" b="1" dirty="0">
                <a:solidFill>
                  <a:srgbClr val="0099FF"/>
                </a:solidFill>
                <a:latin typeface="CiscoSansTTThin"/>
                <a:cs typeface="PT Bold Heading" panose="00000400000000000000" pitchFamily="2" charset="-78"/>
              </a:rPr>
            </a:br>
            <a:r>
              <a:rPr lang="ar-EG" sz="3200" b="1" dirty="0">
                <a:solidFill>
                  <a:srgbClr val="0099FF"/>
                </a:solidFill>
                <a:latin typeface="CiscoSansTTThin"/>
                <a:cs typeface="PT Bold Heading" panose="00000400000000000000" pitchFamily="2" charset="-78"/>
              </a:rPr>
              <a:t>    حذف البيانات نهائياً:</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861392" y="2087463"/>
            <a:ext cx="10774018" cy="3381695"/>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عند نقل ملف إلى سلة المحذوفات وحذفه بشكل دائم، فهذا الملف لا يمكن الوصول إليه فقط من نظام التشغيل. بل يمكن لأي شخص مجهز بالأدوات التحليلية السليمة استعادة الملف نظرًا لما خلفه من أثر مغناطيسي على محرك الأقراص الصلب.</a:t>
            </a: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لمسح البيانات بحيث لا تصبح قابلة للاستعادة، يجب استبدال تلك البيانات بـ 0، و1 عدة مرات. ولمنع استعادة الملفات المحذوفة، قد تحتاج إلى استخدام أدوات مصممة خصيصا للقيام بذلك. يتميز برنامج </a:t>
            </a:r>
            <a:r>
              <a:rPr lang="en-US" b="1" i="0" dirty="0" err="1">
                <a:solidFill>
                  <a:srgbClr val="333333"/>
                </a:solidFill>
                <a:effectLst/>
                <a:latin typeface="CiscoSansTTLight"/>
              </a:rPr>
              <a:t>SDelete</a:t>
            </a:r>
            <a:r>
              <a:rPr lang="en-US" b="1" i="0" dirty="0">
                <a:solidFill>
                  <a:srgbClr val="333333"/>
                </a:solidFill>
                <a:effectLst/>
                <a:latin typeface="CiscoSansTTLight"/>
              </a:rPr>
              <a:t> </a:t>
            </a:r>
            <a:r>
              <a:rPr lang="ar-EG" b="1" i="0" dirty="0">
                <a:solidFill>
                  <a:srgbClr val="333333"/>
                </a:solidFill>
                <a:effectLst/>
                <a:latin typeface="CiscoSansTTLight"/>
              </a:rPr>
              <a:t>من (</a:t>
            </a:r>
            <a:r>
              <a:rPr lang="en-US" b="1" dirty="0">
                <a:solidFill>
                  <a:srgbClr val="333333"/>
                </a:solidFill>
                <a:latin typeface="CiscoSansTTLight"/>
              </a:rPr>
              <a:t>Microsoft</a:t>
            </a:r>
            <a:r>
              <a:rPr lang="ar-EG" b="1" i="0" dirty="0">
                <a:solidFill>
                  <a:srgbClr val="333333"/>
                </a:solidFill>
                <a:effectLst/>
                <a:latin typeface="CiscoSansTTLight"/>
              </a:rPr>
              <a:t>) بالقدرة على إزالة الملفات الهامة تمامًا. كما يختص برنامج </a:t>
            </a:r>
            <a:r>
              <a:rPr lang="en-US" b="1" i="0" dirty="0">
                <a:solidFill>
                  <a:srgbClr val="333333"/>
                </a:solidFill>
                <a:effectLst/>
                <a:latin typeface="CiscoSansTTLight"/>
              </a:rPr>
              <a:t>Shred </a:t>
            </a:r>
            <a:r>
              <a:rPr lang="ar-EG" b="1" i="0" dirty="0">
                <a:solidFill>
                  <a:srgbClr val="333333"/>
                </a:solidFill>
                <a:effectLst/>
                <a:latin typeface="CiscoSansTTLight"/>
              </a:rPr>
              <a:t>لنظام التشغيل </a:t>
            </a:r>
            <a:r>
              <a:rPr lang="en-US" b="1" i="0" dirty="0">
                <a:solidFill>
                  <a:srgbClr val="333333"/>
                </a:solidFill>
                <a:effectLst/>
                <a:latin typeface="CiscoSansTTLight"/>
              </a:rPr>
              <a:t>Linux </a:t>
            </a:r>
            <a:r>
              <a:rPr lang="ar-EG" b="1" i="0" dirty="0">
                <a:solidFill>
                  <a:srgbClr val="333333"/>
                </a:solidFill>
                <a:effectLst/>
                <a:latin typeface="CiscoSansTTLight"/>
              </a:rPr>
              <a:t>وميزة إفراغ سلة المهملات لنظام التشغيل </a:t>
            </a:r>
            <a:r>
              <a:rPr lang="en-US" b="1" i="0" dirty="0">
                <a:solidFill>
                  <a:srgbClr val="333333"/>
                </a:solidFill>
                <a:effectLst/>
                <a:latin typeface="CiscoSansTTLight"/>
              </a:rPr>
              <a:t>Mac OSX </a:t>
            </a:r>
            <a:r>
              <a:rPr lang="ar-EG" b="1" i="0" dirty="0">
                <a:solidFill>
                  <a:srgbClr val="333333"/>
                </a:solidFill>
                <a:effectLst/>
                <a:latin typeface="CiscoSansTTLight"/>
              </a:rPr>
              <a:t>ببعض الأدوات المطلوبة لتوفير الخدمات المشابهة.</a:t>
            </a: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الطريقة الوحيدة للتأكد من أن البيانات أو الملفات غير قابلة للاستعادة هي تدمير جهاز التخزين أو محرك الأقراص الثابتة. لقد كان المجرمين حمقى في ظنهم بأن ملفاتهم غير قابلة للاختراق أو الاستعادة..</a:t>
            </a:r>
          </a:p>
          <a:p>
            <a:pPr marL="285750" indent="-285750" algn="r" rtl="1">
              <a:lnSpc>
                <a:spcPct val="150000"/>
              </a:lnSpc>
              <a:buFont typeface="Wingdings" panose="05000000000000000000" pitchFamily="2" charset="2"/>
              <a:buChar char="Ø"/>
            </a:pPr>
            <a:r>
              <a:rPr lang="ar-EG" b="0" i="0" u="none" strike="noStrike" dirty="0">
                <a:solidFill>
                  <a:srgbClr val="FFFFFF"/>
                </a:solidFill>
                <a:effectLst/>
                <a:latin typeface="CiscoSansTTBold"/>
                <a:hlinkClick r:id="rId3"/>
              </a:rPr>
              <a:t>3.1.2.5</a:t>
            </a:r>
            <a:r>
              <a:rPr lang="ar-EG" b="0" i="0" u="none" strike="noStrike" dirty="0">
                <a:solidFill>
                  <a:srgbClr val="FFFFFF"/>
                </a:solidFill>
                <a:effectLst/>
                <a:latin typeface="CiscoSansTTRegular"/>
                <a:hlinkClick r:id="rId3"/>
              </a:rPr>
              <a:t>التمرين العملي-من يمتلك بياناتك؟</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712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BF99-4427-4EFC-9B93-1B636871678D}"/>
              </a:ext>
            </a:extLst>
          </p:cNvPr>
          <p:cNvSpPr>
            <a:spLocks noGrp="1"/>
          </p:cNvSpPr>
          <p:nvPr>
            <p:ph type="title"/>
          </p:nvPr>
        </p:nvSpPr>
        <p:spPr>
          <a:xfrm>
            <a:off x="468651" y="2385482"/>
            <a:ext cx="11029616" cy="1043518"/>
          </a:xfrm>
        </p:spPr>
        <p:txBody>
          <a:bodyPr anchor="ctr">
            <a:normAutofit/>
          </a:bodyPr>
          <a:lstStyle/>
          <a:p>
            <a:pPr algn="ctr"/>
            <a:r>
              <a:rPr lang="ar-EG" sz="4800" b="1" dirty="0">
                <a:solidFill>
                  <a:schemeClr val="bg1"/>
                </a:solidFill>
                <a:cs typeface="PT Bold Heading" panose="00000400000000000000" pitchFamily="2" charset="-78"/>
              </a:rPr>
              <a:t>البيانات الشخصية</a:t>
            </a:r>
            <a:endParaRPr lang="en-US" sz="4800" b="1" dirty="0">
              <a:solidFill>
                <a:schemeClr val="bg1"/>
              </a:solidFill>
              <a:cs typeface="PT Bold Heading" panose="00000400000000000000" pitchFamily="2" charset="-78"/>
            </a:endParaRPr>
          </a:p>
        </p:txBody>
      </p:sp>
    </p:spTree>
    <p:extLst>
      <p:ext uri="{BB962C8B-B14F-4D97-AF65-F5344CB8AC3E}">
        <p14:creationId xmlns:p14="http://schemas.microsoft.com/office/powerpoint/2010/main" val="2592362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4028661" y="702156"/>
            <a:ext cx="7606749"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3- حماية الخصوصية:</a:t>
            </a:r>
            <a:br>
              <a:rPr lang="ar-EG" sz="3200" b="1" dirty="0">
                <a:solidFill>
                  <a:srgbClr val="0099FF"/>
                </a:solidFill>
                <a:latin typeface="CiscoSansTTThin"/>
                <a:cs typeface="PT Bold Heading" panose="00000400000000000000" pitchFamily="2" charset="-78"/>
              </a:rPr>
            </a:br>
            <a:r>
              <a:rPr lang="ar-EG" sz="3200" b="1" dirty="0">
                <a:solidFill>
                  <a:srgbClr val="0099FF"/>
                </a:solidFill>
                <a:latin typeface="CiscoSansTTThin"/>
                <a:cs typeface="PT Bold Heading" panose="00000400000000000000" pitchFamily="2" charset="-78"/>
              </a:rPr>
              <a:t>    المصادقة الثنائية:</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861392" y="2087463"/>
            <a:ext cx="10774018" cy="2966197"/>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تستخدم خدمات الإنترنت الشائعة، مثل </a:t>
            </a:r>
            <a:r>
              <a:rPr lang="en-US" b="1" i="0" dirty="0">
                <a:solidFill>
                  <a:srgbClr val="333333"/>
                </a:solidFill>
                <a:effectLst/>
                <a:latin typeface="CiscoSansTTLight"/>
              </a:rPr>
              <a:t>Google </a:t>
            </a:r>
            <a:r>
              <a:rPr lang="ar-EG" b="1" i="0" dirty="0">
                <a:solidFill>
                  <a:srgbClr val="333333"/>
                </a:solidFill>
                <a:effectLst/>
                <a:latin typeface="CiscoSansTTLight"/>
              </a:rPr>
              <a:t>و </a:t>
            </a:r>
            <a:r>
              <a:rPr lang="en-US" b="1" i="0" dirty="0">
                <a:solidFill>
                  <a:srgbClr val="333333"/>
                </a:solidFill>
                <a:effectLst/>
                <a:latin typeface="CiscoSansTTLight"/>
              </a:rPr>
              <a:t>Facebook </a:t>
            </a:r>
            <a:r>
              <a:rPr lang="ar-EG" b="1" i="0" dirty="0">
                <a:solidFill>
                  <a:srgbClr val="333333"/>
                </a:solidFill>
                <a:effectLst/>
                <a:latin typeface="CiscoSansTTLight"/>
              </a:rPr>
              <a:t>و </a:t>
            </a:r>
            <a:r>
              <a:rPr lang="en-US" b="1" i="0" dirty="0">
                <a:solidFill>
                  <a:srgbClr val="333333"/>
                </a:solidFill>
                <a:effectLst/>
                <a:latin typeface="CiscoSansTTLight"/>
              </a:rPr>
              <a:t>Twitter </a:t>
            </a:r>
            <a:r>
              <a:rPr lang="ar-EG" b="1" i="0" dirty="0">
                <a:solidFill>
                  <a:srgbClr val="333333"/>
                </a:solidFill>
                <a:effectLst/>
                <a:latin typeface="CiscoSansTTLight"/>
              </a:rPr>
              <a:t>و </a:t>
            </a:r>
            <a:r>
              <a:rPr lang="en-US" b="1" i="0" dirty="0">
                <a:solidFill>
                  <a:srgbClr val="333333"/>
                </a:solidFill>
                <a:effectLst/>
                <a:latin typeface="CiscoSansTTLight"/>
              </a:rPr>
              <a:t>LinkedIn </a:t>
            </a:r>
            <a:r>
              <a:rPr lang="ar-EG" b="1" i="0" dirty="0">
                <a:solidFill>
                  <a:srgbClr val="333333"/>
                </a:solidFill>
                <a:effectLst/>
                <a:latin typeface="CiscoSansTTLight"/>
              </a:rPr>
              <a:t>و </a:t>
            </a:r>
            <a:r>
              <a:rPr lang="en-US" b="1" i="0" dirty="0">
                <a:solidFill>
                  <a:srgbClr val="333333"/>
                </a:solidFill>
                <a:effectLst/>
                <a:latin typeface="CiscoSansTTLight"/>
              </a:rPr>
              <a:t>Apple </a:t>
            </a:r>
            <a:r>
              <a:rPr lang="ar-EG" b="1" i="0" dirty="0">
                <a:solidFill>
                  <a:srgbClr val="333333"/>
                </a:solidFill>
                <a:effectLst/>
                <a:latin typeface="CiscoSansTTLight"/>
              </a:rPr>
              <a:t>و </a:t>
            </a:r>
            <a:r>
              <a:rPr lang="en-US" b="1" i="0" dirty="0">
                <a:solidFill>
                  <a:srgbClr val="333333"/>
                </a:solidFill>
                <a:effectLst/>
                <a:latin typeface="CiscoSansTTLight"/>
              </a:rPr>
              <a:t>Microsoft </a:t>
            </a:r>
            <a:r>
              <a:rPr lang="ar-EG" b="1" i="0" dirty="0">
                <a:solidFill>
                  <a:srgbClr val="333333"/>
                </a:solidFill>
                <a:effectLst/>
                <a:latin typeface="CiscoSansTTLight"/>
              </a:rPr>
              <a:t>المصادقة الثنائية لتعزيز الأمان الخاص بتسجيل الدخول للحسابات. بالإضافة إلى اسم المستخدم وكلمة المرور، أو رقم التعريف الشخصي ‎(</a:t>
            </a:r>
            <a:r>
              <a:rPr lang="en-US" b="1" i="0" dirty="0">
                <a:solidFill>
                  <a:srgbClr val="333333"/>
                </a:solidFill>
                <a:effectLst/>
                <a:latin typeface="CiscoSansTTLight"/>
              </a:rPr>
              <a:t>PIN)‎ </a:t>
            </a:r>
            <a:r>
              <a:rPr lang="ar-EG" b="1" i="0" dirty="0">
                <a:solidFill>
                  <a:srgbClr val="333333"/>
                </a:solidFill>
                <a:effectLst/>
                <a:latin typeface="CiscoSansTTLight"/>
              </a:rPr>
              <a:t>أو النمط، تتطلب المصادقة الثنائية رمزًا مميزًا آخر مثل:</a:t>
            </a: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الأشياء المادية - بطاقة الائتمان أو بطاقة الصراف الآلي أو الهاتف</a:t>
            </a: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فحص بالقياس الحيوي - بصمات الأصابع أو بصمات الكف وكذلك تقنيات التعرف على الوجه أو الصوت</a:t>
            </a: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حتى مع المصادقة الثنائية، لا يزال المتسللون قادرين على الوصول إلى الحسابات عبر الإنترنت من خلال هجمات مثل هجمات التصيد الاحتيالي والبرامج الضارة والتحايل بطرق اجتماعية.</a:t>
            </a:r>
            <a:r>
              <a:rPr lang="ar-EG" b="0" i="0" u="none" strike="noStrike" dirty="0">
                <a:solidFill>
                  <a:srgbClr val="FFFFFF"/>
                </a:solidFill>
                <a:effectLst/>
                <a:latin typeface="CiscoSansTTBold"/>
                <a:hlinkClick r:id="rId3"/>
              </a:rPr>
              <a:t>3.1.2.5</a:t>
            </a:r>
            <a:r>
              <a:rPr lang="ar-EG" b="0" i="0" u="none" strike="noStrike" dirty="0">
                <a:solidFill>
                  <a:srgbClr val="FFFFFF"/>
                </a:solidFill>
                <a:effectLst/>
                <a:latin typeface="CiscoSansTTRegular"/>
                <a:hlinkClick r:id="rId3"/>
              </a:rPr>
              <a:t>التمرين العملي-من يمتلك بياناتك؟</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0931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4028661" y="702156"/>
            <a:ext cx="7606749" cy="927861"/>
          </a:xfrm>
        </p:spPr>
        <p:txBody>
          <a:bodyPr anchor="ctr">
            <a:normAutofit fontScale="90000"/>
          </a:bodyPr>
          <a:lstStyle/>
          <a:p>
            <a:pPr algn="r" rtl="1"/>
            <a:r>
              <a:rPr lang="ar-EG" sz="3200" b="1" dirty="0">
                <a:solidFill>
                  <a:srgbClr val="0099FF"/>
                </a:solidFill>
                <a:latin typeface="CiscoSansTTThin"/>
                <a:cs typeface="PT Bold Heading" panose="00000400000000000000" pitchFamily="2" charset="-78"/>
              </a:rPr>
              <a:t>3- حماية الخصوصية:</a:t>
            </a:r>
            <a:br>
              <a:rPr lang="ar-EG" sz="3200" b="1" dirty="0">
                <a:solidFill>
                  <a:srgbClr val="0099FF"/>
                </a:solidFill>
                <a:latin typeface="CiscoSansTTThin"/>
                <a:cs typeface="PT Bold Heading" panose="00000400000000000000" pitchFamily="2" charset="-78"/>
              </a:rPr>
            </a:br>
            <a:r>
              <a:rPr lang="ar-EG" sz="3200" b="1" dirty="0">
                <a:solidFill>
                  <a:srgbClr val="0099FF"/>
                </a:solidFill>
                <a:latin typeface="CiscoSansTTThin"/>
                <a:cs typeface="PT Bold Heading" panose="00000400000000000000" pitchFamily="2" charset="-78"/>
              </a:rPr>
              <a:t>    </a:t>
            </a:r>
            <a:r>
              <a:rPr lang="en-US" sz="3200" b="1" dirty="0">
                <a:solidFill>
                  <a:srgbClr val="0099FF"/>
                </a:solidFill>
                <a:latin typeface="CiscoSansTTThin"/>
                <a:cs typeface="PT Bold Heading" panose="00000400000000000000" pitchFamily="2" charset="-78"/>
              </a:rPr>
              <a:t>OAuth 2.0</a:t>
            </a:r>
            <a:r>
              <a:rPr lang="ar-EG" sz="3200" b="1" dirty="0">
                <a:solidFill>
                  <a:srgbClr val="0099FF"/>
                </a:solidFill>
                <a:latin typeface="CiscoSansTTThin"/>
                <a:cs typeface="PT Bold Heading" panose="00000400000000000000" pitchFamily="2" charset="-78"/>
              </a:rPr>
              <a:t>:</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450574" y="702156"/>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4465984" y="2087463"/>
            <a:ext cx="7169426" cy="4628190"/>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المصادقة المفتوحة ‎(</a:t>
            </a:r>
            <a:r>
              <a:rPr lang="en-US" b="1" i="0" dirty="0">
                <a:solidFill>
                  <a:srgbClr val="333333"/>
                </a:solidFill>
                <a:effectLst/>
                <a:latin typeface="CiscoSansTTLight"/>
              </a:rPr>
              <a:t>OAuth)‎ </a:t>
            </a:r>
            <a:r>
              <a:rPr lang="ar-EG" b="1" i="0" dirty="0">
                <a:solidFill>
                  <a:srgbClr val="333333"/>
                </a:solidFill>
                <a:effectLst/>
                <a:latin typeface="CiscoSansTTLight"/>
              </a:rPr>
              <a:t>هو بروتوكول قياسي مفتوح يتيح لبيانات المستخدم النهائي اعتماد الوصول إلى تطبيقات الإنترنت دون إظهار كلمة المرور. يعمل </a:t>
            </a:r>
            <a:r>
              <a:rPr lang="en-US" b="1" i="0" dirty="0">
                <a:solidFill>
                  <a:srgbClr val="333333"/>
                </a:solidFill>
                <a:effectLst/>
                <a:latin typeface="CiscoSansTTLight"/>
              </a:rPr>
              <a:t>OAuth </a:t>
            </a:r>
            <a:r>
              <a:rPr lang="ar-EG" b="1" i="0" dirty="0">
                <a:solidFill>
                  <a:srgbClr val="333333"/>
                </a:solidFill>
                <a:effectLst/>
                <a:latin typeface="CiscoSansTTLight"/>
              </a:rPr>
              <a:t>كوسيط لتحديد إمكانية السماح للمستخدمين بالوصول إلى تطبيقات الإنترنت. على سبيل المثال، نفترض أنك تريد الوصول إلى تطبيق الويب </a:t>
            </a:r>
            <a:r>
              <a:rPr lang="en-US" b="1" i="0" dirty="0">
                <a:solidFill>
                  <a:srgbClr val="333333"/>
                </a:solidFill>
                <a:effectLst/>
                <a:latin typeface="CiscoSansTTLight"/>
              </a:rPr>
              <a:t>XYZ، </a:t>
            </a:r>
            <a:r>
              <a:rPr lang="ar-EG" b="1" i="0" dirty="0">
                <a:solidFill>
                  <a:srgbClr val="333333"/>
                </a:solidFill>
                <a:effectLst/>
                <a:latin typeface="CiscoSansTTLight"/>
              </a:rPr>
              <a:t>ولم يكن لديك حساب مستخدم للوصول إلى هذا التطبيق. لهذا، يحتوي </a:t>
            </a:r>
            <a:r>
              <a:rPr lang="en-US" b="1" i="0" dirty="0">
                <a:solidFill>
                  <a:srgbClr val="333333"/>
                </a:solidFill>
                <a:effectLst/>
                <a:latin typeface="CiscoSansTTLight"/>
              </a:rPr>
              <a:t>XYZ </a:t>
            </a:r>
            <a:r>
              <a:rPr lang="ar-EG" b="1" i="0" dirty="0">
                <a:solidFill>
                  <a:srgbClr val="333333"/>
                </a:solidFill>
                <a:effectLst/>
                <a:latin typeface="CiscoSansTTLight"/>
              </a:rPr>
              <a:t>على خيار للسماح بتسجيل الدخول باستخدام بيانات الاعتماد من موقع ويب التواصل الاجتماعي </a:t>
            </a:r>
            <a:r>
              <a:rPr lang="en-US" b="1" i="0" dirty="0">
                <a:solidFill>
                  <a:srgbClr val="333333"/>
                </a:solidFill>
                <a:effectLst/>
                <a:latin typeface="CiscoSansTTLight"/>
              </a:rPr>
              <a:t>ABC. </a:t>
            </a:r>
            <a:r>
              <a:rPr lang="ar-EG" b="1" i="0" dirty="0">
                <a:solidFill>
                  <a:srgbClr val="333333"/>
                </a:solidFill>
                <a:effectLst/>
                <a:latin typeface="CiscoSansTTLight"/>
              </a:rPr>
              <a:t>وبالتالي يمكنك الوصول إلى موقع الويب باستخدام بيانات تسجيل الدخول الخاصة بموقع التواصل الاجتماعي.</a:t>
            </a: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ولينجح ذلك، تم تسجيل '</a:t>
            </a:r>
            <a:r>
              <a:rPr lang="en-US" b="1" i="0" dirty="0">
                <a:solidFill>
                  <a:srgbClr val="333333"/>
                </a:solidFill>
                <a:effectLst/>
                <a:latin typeface="CiscoSansTTLight"/>
              </a:rPr>
              <a:t>ABC' </a:t>
            </a:r>
            <a:r>
              <a:rPr lang="ar-EG" b="1" i="0" dirty="0">
                <a:solidFill>
                  <a:srgbClr val="333333"/>
                </a:solidFill>
                <a:effectLst/>
                <a:latin typeface="CiscoSansTTLight"/>
              </a:rPr>
              <a:t>مع تطبيق '</a:t>
            </a:r>
            <a:r>
              <a:rPr lang="en-US" b="1" i="0" dirty="0">
                <a:solidFill>
                  <a:srgbClr val="333333"/>
                </a:solidFill>
                <a:effectLst/>
                <a:latin typeface="CiscoSansTTLight"/>
              </a:rPr>
              <a:t>XYZ' </a:t>
            </a:r>
            <a:r>
              <a:rPr lang="ar-EG" b="1" i="0" dirty="0">
                <a:solidFill>
                  <a:srgbClr val="333333"/>
                </a:solidFill>
                <a:effectLst/>
                <a:latin typeface="CiscoSansTTLight"/>
              </a:rPr>
              <a:t>وبالتالي أصبح تطبيق معتمد. وعند الوصول إلى </a:t>
            </a:r>
            <a:r>
              <a:rPr lang="en-US" b="1" i="0" dirty="0">
                <a:solidFill>
                  <a:srgbClr val="333333"/>
                </a:solidFill>
                <a:effectLst/>
                <a:latin typeface="CiscoSansTTLight"/>
              </a:rPr>
              <a:t>XYZ، </a:t>
            </a:r>
            <a:r>
              <a:rPr lang="ar-EG" b="1" i="0" dirty="0">
                <a:solidFill>
                  <a:srgbClr val="333333"/>
                </a:solidFill>
                <a:effectLst/>
                <a:latin typeface="CiscoSansTTLight"/>
              </a:rPr>
              <a:t>يمكنك استخدام بيانات اعتماد المستخدم الخاصة بتطبيق </a:t>
            </a:r>
            <a:r>
              <a:rPr lang="en-US" b="1" i="0" dirty="0">
                <a:solidFill>
                  <a:srgbClr val="333333"/>
                </a:solidFill>
                <a:effectLst/>
                <a:latin typeface="CiscoSansTTLight"/>
              </a:rPr>
              <a:t>ABC. </a:t>
            </a:r>
            <a:r>
              <a:rPr lang="ar-EG" b="1" i="0" dirty="0">
                <a:solidFill>
                  <a:srgbClr val="333333"/>
                </a:solidFill>
                <a:effectLst/>
                <a:latin typeface="CiscoSansTTLight"/>
              </a:rPr>
              <a:t>ثم يطلب </a:t>
            </a:r>
            <a:r>
              <a:rPr lang="en-US" b="1" i="0" dirty="0">
                <a:solidFill>
                  <a:srgbClr val="333333"/>
                </a:solidFill>
                <a:effectLst/>
                <a:latin typeface="CiscoSansTTLight"/>
              </a:rPr>
              <a:t>XYZ </a:t>
            </a:r>
            <a:r>
              <a:rPr lang="ar-EG" b="1" i="0" dirty="0">
                <a:solidFill>
                  <a:srgbClr val="333333"/>
                </a:solidFill>
                <a:effectLst/>
                <a:latin typeface="CiscoSansTTLight"/>
              </a:rPr>
              <a:t>رمز الوصول من </a:t>
            </a:r>
            <a:r>
              <a:rPr lang="en-US" b="1" i="0" dirty="0">
                <a:solidFill>
                  <a:srgbClr val="333333"/>
                </a:solidFill>
                <a:effectLst/>
                <a:latin typeface="CiscoSansTTLight"/>
              </a:rPr>
              <a:t>ABC </a:t>
            </a:r>
            <a:r>
              <a:rPr lang="ar-EG" b="1" i="0" dirty="0">
                <a:solidFill>
                  <a:srgbClr val="333333"/>
                </a:solidFill>
                <a:effectLst/>
                <a:latin typeface="CiscoSansTTLight"/>
              </a:rPr>
              <a:t>بالنيابة عنك. والآن يتاح لك الوصول إلى </a:t>
            </a:r>
            <a:r>
              <a:rPr lang="en-US" b="1" i="0" dirty="0">
                <a:solidFill>
                  <a:srgbClr val="333333"/>
                </a:solidFill>
                <a:effectLst/>
                <a:latin typeface="CiscoSansTTLight"/>
              </a:rPr>
              <a:t>XYZ. XYZ </a:t>
            </a:r>
            <a:r>
              <a:rPr lang="ar-EG" b="1" i="0" dirty="0">
                <a:solidFill>
                  <a:srgbClr val="333333"/>
                </a:solidFill>
                <a:effectLst/>
                <a:latin typeface="CiscoSansTTLight"/>
              </a:rPr>
              <a:t>لا يعرف أي شيء عنك أو عن بيانات اعتماد الاستخدام الخاصة بك، لذلك فهذا الاتصال لا يوجد اشتباه. استخدام الرموز المميزة السرية يمنع التطبيقات الضارة من الحصول على معلوماتك وبياناتك.</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B0DCC25E-2913-4717-B69A-C230404F3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2352507"/>
            <a:ext cx="3511827" cy="359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69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3863007" y="1038077"/>
            <a:ext cx="7606749" cy="927861"/>
          </a:xfrm>
        </p:spPr>
        <p:txBody>
          <a:bodyPr anchor="t">
            <a:normAutofit fontScale="90000"/>
          </a:bodyPr>
          <a:lstStyle/>
          <a:p>
            <a:pPr algn="r" rtl="1"/>
            <a:r>
              <a:rPr lang="ar-EG" sz="3200" b="1" dirty="0">
                <a:solidFill>
                  <a:srgbClr val="0099FF"/>
                </a:solidFill>
                <a:latin typeface="CiscoSansTTThin"/>
                <a:cs typeface="PT Bold Heading" panose="00000400000000000000" pitchFamily="2" charset="-78"/>
              </a:rPr>
              <a:t>لا تقم بمشاركة الكثير من معلوماتك على مواقع التواصل الاجتماعي:</a:t>
            </a:r>
            <a:br>
              <a:rPr lang="ar-EG" sz="3200" b="1" dirty="0">
                <a:solidFill>
                  <a:srgbClr val="0099FF"/>
                </a:solidFill>
                <a:latin typeface="CiscoSansTTThin"/>
                <a:cs typeface="PT Bold Heading" panose="00000400000000000000" pitchFamily="2" charset="-78"/>
              </a:rPr>
            </a:b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543338" y="960610"/>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4479236" y="2074002"/>
            <a:ext cx="7169426" cy="3797193"/>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إذا كنت ترغب في الاحتفاظ بالخصوصية على مواقع التواصل الاجتماعي، فشارك المعلومات بأقل قدر ممكن. ولا يجب مشاركة معلومات مثل تاريخ الميلاد أو عنوان البريد الإلكتروني أو رقم الهاتف على صفحتك الشخصية. فالأشخاص الذين يحتاجون إلى معرفة معلوماتك الشخصية، من المحتمل أنهم يعرفونها بالفعل. ولا تقم بملء صفحتك الشخصية تمامًا على الوسائط الاجتماعية، بل قم بالمشاركة بالحد الأدنى من المعلومات المطلوبة فقط. علاوة على ذلك، تحقق من إعدادات مواقع التواصل الاجتماعي للسماح للأشخاص الذين تعرفهم فقط برؤية أنشطتك أو الاشتراك في المحادثة.</a:t>
            </a:r>
          </a:p>
          <a:p>
            <a:pPr marL="285750" indent="-285750" algn="r" rtl="1">
              <a:lnSpc>
                <a:spcPct val="150000"/>
              </a:lnSpc>
              <a:buFont typeface="Arial" panose="020B0604020202020204" pitchFamily="34" charset="0"/>
              <a:buChar char="•"/>
            </a:pPr>
            <a:endParaRPr lang="ar-EG" b="1" i="0" dirty="0">
              <a:solidFill>
                <a:srgbClr val="333333"/>
              </a:solidFill>
              <a:effectLst/>
              <a:latin typeface="CiscoSansTTLight"/>
            </a:endParaRP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وكلما زادت المعلومات الشخصية التي تشاركها عبر الإنترنت، كلما سهل على الأشخاص إنشاء صفحة شخصية عنك واستغلالك عندما لا تكون متصلًا.</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32D137-328D-4D99-9E32-37F1F654DBD4}"/>
              </a:ext>
            </a:extLst>
          </p:cNvPr>
          <p:cNvSpPr txBox="1"/>
          <p:nvPr/>
        </p:nvSpPr>
        <p:spPr>
          <a:xfrm>
            <a:off x="6314663" y="607983"/>
            <a:ext cx="5155093" cy="369332"/>
          </a:xfrm>
          <a:prstGeom prst="rect">
            <a:avLst/>
          </a:prstGeom>
          <a:noFill/>
        </p:spPr>
        <p:txBody>
          <a:bodyPr wrap="square">
            <a:spAutoFit/>
          </a:bodyPr>
          <a:lstStyle/>
          <a:p>
            <a:pPr algn="r" rtl="1"/>
            <a:r>
              <a:rPr lang="ar-EG" dirty="0"/>
              <a:t>حماية الخصوصية عبر الإنترنت 3.2.2 مشاركة الكثير من المعلومات؟ 3.2.2.1</a:t>
            </a:r>
          </a:p>
        </p:txBody>
      </p:sp>
      <p:pic>
        <p:nvPicPr>
          <p:cNvPr id="5" name="Picture 4">
            <a:extLst>
              <a:ext uri="{FF2B5EF4-FFF2-40B4-BE49-F238E27FC236}">
                <a16:creationId xmlns:a16="http://schemas.microsoft.com/office/drawing/2014/main" id="{44E76E5D-A98A-46A7-9A7E-D32091966AA8}"/>
              </a:ext>
            </a:extLst>
          </p:cNvPr>
          <p:cNvPicPr>
            <a:picLocks noChangeAspect="1"/>
          </p:cNvPicPr>
          <p:nvPr/>
        </p:nvPicPr>
        <p:blipFill rotWithShape="1">
          <a:blip r:embed="rId3"/>
          <a:srcRect l="21560" t="11171" r="23197" b="4782"/>
          <a:stretch/>
        </p:blipFill>
        <p:spPr>
          <a:xfrm>
            <a:off x="755374" y="2478156"/>
            <a:ext cx="3578087" cy="3922644"/>
          </a:xfrm>
          <a:prstGeom prst="rect">
            <a:avLst/>
          </a:prstGeom>
        </p:spPr>
      </p:pic>
    </p:spTree>
    <p:extLst>
      <p:ext uri="{BB962C8B-B14F-4D97-AF65-F5344CB8AC3E}">
        <p14:creationId xmlns:p14="http://schemas.microsoft.com/office/powerpoint/2010/main" val="2799436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B73-40CE-4903-9B53-14E8A52C7B78}"/>
              </a:ext>
            </a:extLst>
          </p:cNvPr>
          <p:cNvSpPr>
            <a:spLocks noGrp="1"/>
          </p:cNvSpPr>
          <p:nvPr>
            <p:ph type="title"/>
          </p:nvPr>
        </p:nvSpPr>
        <p:spPr>
          <a:xfrm>
            <a:off x="3863007" y="1038077"/>
            <a:ext cx="7606749" cy="618445"/>
          </a:xfrm>
        </p:spPr>
        <p:txBody>
          <a:bodyPr anchor="t">
            <a:normAutofit/>
          </a:bodyPr>
          <a:lstStyle/>
          <a:p>
            <a:pPr algn="r" rtl="1"/>
            <a:r>
              <a:rPr lang="ar-EG" sz="3200" b="1" dirty="0">
                <a:solidFill>
                  <a:srgbClr val="0099FF"/>
                </a:solidFill>
                <a:latin typeface="CiscoSansTTThin"/>
                <a:cs typeface="PT Bold Heading" panose="00000400000000000000" pitchFamily="2" charset="-78"/>
              </a:rPr>
              <a:t>خصوصية مستعرض الويب والبريد الإلكتروني:</a:t>
            </a:r>
            <a:endParaRPr lang="en-US" sz="3200" b="1" dirty="0">
              <a:solidFill>
                <a:srgbClr val="0099FF"/>
              </a:solidFill>
              <a:latin typeface="CiscoSansTTThin"/>
              <a:cs typeface="PT Bold Heading" panose="00000400000000000000" pitchFamily="2" charset="-78"/>
            </a:endParaRPr>
          </a:p>
        </p:txBody>
      </p:sp>
      <p:pic>
        <p:nvPicPr>
          <p:cNvPr id="4" name="Content Placeholder 3">
            <a:extLst>
              <a:ext uri="{FF2B5EF4-FFF2-40B4-BE49-F238E27FC236}">
                <a16:creationId xmlns:a16="http://schemas.microsoft.com/office/drawing/2014/main" id="{0E93C92A-77BD-44EE-BD60-8FB9B3330A56}"/>
              </a:ext>
            </a:extLst>
          </p:cNvPr>
          <p:cNvPicPr>
            <a:picLocks noGrp="1" noChangeAspect="1"/>
          </p:cNvPicPr>
          <p:nvPr>
            <p:ph idx="1"/>
          </p:nvPr>
        </p:nvPicPr>
        <p:blipFill>
          <a:blip r:embed="rId2"/>
          <a:stretch>
            <a:fillRect/>
          </a:stretch>
        </p:blipFill>
        <p:spPr>
          <a:xfrm>
            <a:off x="543338" y="960610"/>
            <a:ext cx="2981739" cy="1113392"/>
          </a:xfrm>
          <a:prstGeom prst="rect">
            <a:avLst/>
          </a:prstGeom>
        </p:spPr>
      </p:pic>
      <p:sp>
        <p:nvSpPr>
          <p:cNvPr id="16" name="TextBox 15">
            <a:extLst>
              <a:ext uri="{FF2B5EF4-FFF2-40B4-BE49-F238E27FC236}">
                <a16:creationId xmlns:a16="http://schemas.microsoft.com/office/drawing/2014/main" id="{569FCDC8-2DF5-4F2D-9B6E-520DB9B2786E}"/>
              </a:ext>
            </a:extLst>
          </p:cNvPr>
          <p:cNvSpPr txBox="1"/>
          <p:nvPr/>
        </p:nvSpPr>
        <p:spPr>
          <a:xfrm>
            <a:off x="4479236" y="2074002"/>
            <a:ext cx="7169426" cy="4611519"/>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عندما ترسل رسالة بريد إلكتروني، يكون الأمر مشابهاً لإرسال رسالة باستخدام البطاقة البريدية. يتم نقل رسالة البطاقة البريدية على مرئى ممن لديه إمكانية الاطلاع، كما يتم إرسالها بالنص العادي وهو أيضًا على مرئى ممن لديه إمكانية الوصول. كما يتم تمرير هذه الاتصالات بين أجهزة خوادم المختلفة وهي في مسارها إلى الوجهة. وحتى مع حذف رسائل بريد الإلكتروني، قد يتم أرشفة الرسائل على أجهزة خوادم البريد لبعض الوقت.</a:t>
            </a:r>
          </a:p>
          <a:p>
            <a:pPr marL="285750" indent="-285750" algn="r" rtl="1">
              <a:lnSpc>
                <a:spcPct val="150000"/>
              </a:lnSpc>
              <a:buFont typeface="Arial" panose="020B0604020202020204" pitchFamily="34" charset="0"/>
              <a:buChar char="•"/>
            </a:pPr>
            <a:r>
              <a:rPr lang="ar-EG" b="1" i="0" dirty="0">
                <a:solidFill>
                  <a:srgbClr val="333333"/>
                </a:solidFill>
                <a:effectLst/>
                <a:latin typeface="CiscoSansTTLight"/>
              </a:rPr>
              <a:t>يستطيع أي شخص لديه إمكانية الوصول المادي إلى الجهاز الكمبيوتر الخاص بك، أو جهاز التوجيه، الاطلاع على مواقع الويب التي قمت بزيارتها من خلال محفوظات مستعرض الويب وذاكرة التخزين المؤقت وربما ملفات السجل. يمكن تقليل حجم هذه المشكلة من خلال استخدام وضع الاستعراض الخاص في متصفح الويب. تشتمل معظم متصفحات الويب الشائعة على اسم خاص بها يمثل وضع المستعرض الخاص:</a:t>
            </a:r>
          </a:p>
          <a:p>
            <a:pPr marL="285750" indent="-285750" algn="r" rtl="1">
              <a:lnSpc>
                <a:spcPct val="150000"/>
              </a:lnSpc>
              <a:buFont typeface="Arial" panose="020B0604020202020204" pitchFamily="34" charset="0"/>
              <a:buChar char="•"/>
            </a:pPr>
            <a:r>
              <a:rPr lang="ar-EG" b="0" i="0" u="sng">
                <a:solidFill>
                  <a:srgbClr val="FFFFFF"/>
                </a:solidFill>
                <a:effectLst/>
                <a:latin typeface="CiscoSansTTBold"/>
                <a:hlinkClick r:id="rId3"/>
              </a:rPr>
              <a:t>3.2.2.3</a:t>
            </a:r>
            <a:r>
              <a:rPr lang="ar-EG" b="0" i="0" u="sng">
                <a:solidFill>
                  <a:srgbClr val="FFFFFF"/>
                </a:solidFill>
                <a:effectLst/>
                <a:latin typeface="CiscoSansTTRegular"/>
                <a:hlinkClick r:id="rId3"/>
              </a:rPr>
              <a:t>تمرين عملي – اكتشاف السلوكيات الخطيرة عبر الإنترنت.</a:t>
            </a:r>
            <a:endParaRPr lang="ar-EG" dirty="0">
              <a:solidFill>
                <a:srgbClr val="333333"/>
              </a:solidFill>
              <a:uFill>
                <a:solidFill>
                  <a:srgbClr val="0099FF"/>
                </a:solidFill>
              </a:uFill>
              <a:latin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32D137-328D-4D99-9E32-37F1F654DBD4}"/>
              </a:ext>
            </a:extLst>
          </p:cNvPr>
          <p:cNvSpPr txBox="1"/>
          <p:nvPr/>
        </p:nvSpPr>
        <p:spPr>
          <a:xfrm>
            <a:off x="6314663" y="607983"/>
            <a:ext cx="5155093" cy="369332"/>
          </a:xfrm>
          <a:prstGeom prst="rect">
            <a:avLst/>
          </a:prstGeom>
          <a:noFill/>
        </p:spPr>
        <p:txBody>
          <a:bodyPr wrap="square">
            <a:spAutoFit/>
          </a:bodyPr>
          <a:lstStyle/>
          <a:p>
            <a:pPr algn="r" rtl="1"/>
            <a:r>
              <a:rPr lang="ar-EG" dirty="0"/>
              <a:t>حماية الخصوصية عبر الإنترنت 3.2.2 مشاركة الكثير من المعلومات؟ 3.2.2.1</a:t>
            </a:r>
          </a:p>
        </p:txBody>
      </p:sp>
      <p:pic>
        <p:nvPicPr>
          <p:cNvPr id="9" name="Picture 8">
            <a:extLst>
              <a:ext uri="{FF2B5EF4-FFF2-40B4-BE49-F238E27FC236}">
                <a16:creationId xmlns:a16="http://schemas.microsoft.com/office/drawing/2014/main" id="{44E0F38A-D4F4-4A6A-878E-84385F75611C}"/>
              </a:ext>
            </a:extLst>
          </p:cNvPr>
          <p:cNvPicPr>
            <a:picLocks noChangeAspect="1"/>
          </p:cNvPicPr>
          <p:nvPr/>
        </p:nvPicPr>
        <p:blipFill>
          <a:blip r:embed="rId4"/>
          <a:stretch>
            <a:fillRect/>
          </a:stretch>
        </p:blipFill>
        <p:spPr>
          <a:xfrm>
            <a:off x="543338" y="2074002"/>
            <a:ext cx="3551583" cy="4062321"/>
          </a:xfrm>
          <a:prstGeom prst="rect">
            <a:avLst/>
          </a:prstGeom>
        </p:spPr>
      </p:pic>
    </p:spTree>
    <p:extLst>
      <p:ext uri="{BB962C8B-B14F-4D97-AF65-F5344CB8AC3E}">
        <p14:creationId xmlns:p14="http://schemas.microsoft.com/office/powerpoint/2010/main" val="3234044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normAutofit/>
          </a:bodyPr>
          <a:lstStyle/>
          <a:p>
            <a:endParaRPr lang="en-US" dirty="0"/>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834250016"/>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581192" y="702156"/>
            <a:ext cx="11029616" cy="918826"/>
          </a:xfrm>
        </p:spPr>
        <p:txBody>
          <a:bodyPr>
            <a:normAutofit/>
          </a:bodyPr>
          <a:lstStyle/>
          <a:p>
            <a:pPr algn="r" rtl="1"/>
            <a:r>
              <a:rPr lang="ar-EG" dirty="0">
                <a:solidFill>
                  <a:srgbClr val="0099FF"/>
                </a:solidFill>
                <a:latin typeface="CiscoSansTTThin"/>
                <a:cs typeface="PT Bold Heading" panose="00000400000000000000" pitchFamily="2" charset="-78"/>
              </a:rPr>
              <a:t>ما هي هويتك على الإنترنت؟</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4468091" y="1738745"/>
            <a:ext cx="7357462" cy="3380509"/>
          </a:xfrm>
        </p:spPr>
        <p:txBody>
          <a:bodyPr>
            <a:noAutofit/>
          </a:bodyPr>
          <a:lstStyle/>
          <a:p>
            <a:pPr marL="0" indent="0" algn="r" rtl="1">
              <a:lnSpc>
                <a:spcPct val="150000"/>
              </a:lnSpc>
              <a:buNone/>
            </a:pPr>
            <a:r>
              <a:rPr lang="ar-EG" sz="1800" b="1" u="heavy" dirty="0">
                <a:solidFill>
                  <a:srgbClr val="333333"/>
                </a:solidFill>
                <a:uFill>
                  <a:solidFill>
                    <a:srgbClr val="0099FF"/>
                  </a:solidFill>
                </a:uFill>
                <a:latin typeface="Arial" panose="020B0604020202020204" pitchFamily="34" charset="0"/>
                <a:cs typeface="Arial" panose="020B0604020202020204" pitchFamily="34" charset="0"/>
              </a:rPr>
              <a:t>هويتك على الإنترنت هي من أنت في الفضاء الإلكتروني ، وكيف تقدم نفسك للآخرين عبر الإنترنت</a:t>
            </a:r>
            <a:r>
              <a:rPr lang="en-US" sz="1800" b="1" u="heavy" dirty="0">
                <a:solidFill>
                  <a:srgbClr val="333333"/>
                </a:solidFill>
                <a:uFill>
                  <a:solidFill>
                    <a:srgbClr val="0099FF"/>
                  </a:solidFill>
                </a:uFill>
                <a:latin typeface="Arial" panose="020B0604020202020204" pitchFamily="34" charset="0"/>
                <a:cs typeface="Arial" panose="020B0604020202020204" pitchFamily="34" charset="0"/>
              </a:rPr>
              <a:t>:</a:t>
            </a: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يجب أن تكشف هذه الهوية عبر الإنترنت عن قدر محدود من المعلومات عنك.</a:t>
            </a:r>
            <a:endParaRPr lang="en-US" sz="1600" b="1" dirty="0">
              <a:solidFill>
                <a:srgbClr val="333333"/>
              </a:solidFill>
              <a:latin typeface="Arial" panose="020B0604020202020204" pitchFamily="34" charset="0"/>
              <a:cs typeface="Arial" panose="020B0604020202020204" pitchFamily="34" charset="0"/>
            </a:endParaRP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يجب توخي الحذر عند اختيار اسم مستخدم أو اسم مستعار لهويتك على الإنترنت.</a:t>
            </a:r>
            <a:endParaRPr lang="en-US" sz="1600" b="1" dirty="0">
              <a:solidFill>
                <a:srgbClr val="333333"/>
              </a:solidFill>
              <a:latin typeface="Arial" panose="020B0604020202020204" pitchFamily="34" charset="0"/>
              <a:cs typeface="Arial" panose="020B0604020202020204" pitchFamily="34" charset="0"/>
            </a:endParaRP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يجب ألا يتضمن اسم المستخدم أي معلومات شخصية.</a:t>
            </a:r>
            <a:endParaRPr lang="en-US" sz="1600" b="1" dirty="0">
              <a:solidFill>
                <a:srgbClr val="333333"/>
              </a:solidFill>
              <a:latin typeface="Arial" panose="020B0604020202020204" pitchFamily="34" charset="0"/>
              <a:cs typeface="Arial" panose="020B0604020202020204" pitchFamily="34" charset="0"/>
            </a:endParaRP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يجب أن يكون شيئًا مناسبًا ومحترمًا.</a:t>
            </a:r>
            <a:endParaRPr lang="en-US" sz="1600" b="1" dirty="0">
              <a:solidFill>
                <a:srgbClr val="333333"/>
              </a:solidFill>
              <a:latin typeface="Arial" panose="020B0604020202020204" pitchFamily="34" charset="0"/>
              <a:cs typeface="Arial" panose="020B0604020202020204" pitchFamily="34" charset="0"/>
            </a:endParaRP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لا ينبغي أن يقود اسم المستخدم هذا الغرباء إلى الاعتقاد بأنك هدف سهل للجرائم الإلكترونية.</a:t>
            </a:r>
            <a:endParaRPr lang="en-US" sz="1600" b="1" dirty="0">
              <a:solidFill>
                <a:srgbClr val="33333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F63CA44-999E-4DDE-B0F9-3B7151DEB815}"/>
              </a:ext>
            </a:extLst>
          </p:cNvPr>
          <p:cNvPicPr>
            <a:picLocks noChangeAspect="1"/>
          </p:cNvPicPr>
          <p:nvPr/>
        </p:nvPicPr>
        <p:blipFill>
          <a:blip r:embed="rId3"/>
          <a:stretch>
            <a:fillRect/>
          </a:stretch>
        </p:blipFill>
        <p:spPr>
          <a:xfrm>
            <a:off x="391391" y="984538"/>
            <a:ext cx="4291445" cy="4667250"/>
          </a:xfrm>
          <a:prstGeom prst="rect">
            <a:avLst/>
          </a:prstGeom>
        </p:spPr>
      </p:pic>
    </p:spTree>
    <p:extLst>
      <p:ext uri="{BB962C8B-B14F-4D97-AF65-F5344CB8AC3E}">
        <p14:creationId xmlns:p14="http://schemas.microsoft.com/office/powerpoint/2010/main" val="37263159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581192" y="702156"/>
            <a:ext cx="11029616" cy="918826"/>
          </a:xfrm>
        </p:spPr>
        <p:txBody>
          <a:bodyPr>
            <a:normAutofit/>
          </a:bodyPr>
          <a:lstStyle/>
          <a:p>
            <a:pPr algn="r" rtl="1"/>
            <a:r>
              <a:rPr lang="ar-EG" dirty="0">
                <a:solidFill>
                  <a:srgbClr val="0099FF"/>
                </a:solidFill>
                <a:latin typeface="CiscoSansTTThin"/>
                <a:cs typeface="PT Bold Heading" panose="00000400000000000000" pitchFamily="2" charset="-78"/>
              </a:rPr>
              <a:t>ما المقصود بالمعلومات الشخصية؟</a:t>
            </a:r>
            <a:endParaRPr lang="en-US" dirty="0"/>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899847" y="2216727"/>
            <a:ext cx="11029615" cy="1884218"/>
          </a:xfrm>
        </p:spPr>
        <p:txBody>
          <a:bodyPr>
            <a:noAutofit/>
          </a:bodyPr>
          <a:lstStyle/>
          <a:p>
            <a:pPr marL="0" indent="0" algn="r" rtl="1">
              <a:lnSpc>
                <a:spcPct val="150000"/>
              </a:lnSpc>
              <a:buNone/>
            </a:pPr>
            <a:r>
              <a:rPr lang="ar-EG" sz="1800" b="1" dirty="0">
                <a:solidFill>
                  <a:srgbClr val="333333"/>
                </a:solidFill>
                <a:uFill>
                  <a:solidFill>
                    <a:srgbClr val="0099FF"/>
                  </a:solidFill>
                </a:uFill>
                <a:latin typeface="Arial" panose="020B0604020202020204" pitchFamily="34" charset="0"/>
                <a:cs typeface="Arial" panose="020B0604020202020204" pitchFamily="34" charset="0"/>
              </a:rPr>
              <a:t>"المعلومات الشخصية" هي أي معلومات يمكن استخدامها لتحديد هوية فرد، وقد تشمل اسمًا أو عنوانًا أو عنوان بريد إلكتروني أو رقم هاتف أو معلومات تسجيل الدخول (رقم الحساب، كلمة المرور) أو تفضيلات التسويق أو معلومات حساب موقع التواصل الاجتماعي أو رقم بطاقة دفع.</a:t>
            </a:r>
          </a:p>
        </p:txBody>
      </p:sp>
    </p:spTree>
    <p:extLst>
      <p:ext uri="{BB962C8B-B14F-4D97-AF65-F5344CB8AC3E}">
        <p14:creationId xmlns:p14="http://schemas.microsoft.com/office/powerpoint/2010/main" val="10178531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3BD-2E25-4F0C-B2CA-5B9C154A3AAB}"/>
              </a:ext>
            </a:extLst>
          </p:cNvPr>
          <p:cNvSpPr>
            <a:spLocks noGrp="1"/>
          </p:cNvSpPr>
          <p:nvPr>
            <p:ph type="title"/>
          </p:nvPr>
        </p:nvSpPr>
        <p:spPr>
          <a:xfrm>
            <a:off x="844428" y="1242483"/>
            <a:ext cx="11029616" cy="918826"/>
          </a:xfrm>
        </p:spPr>
        <p:txBody>
          <a:bodyPr>
            <a:normAutofit fontScale="90000"/>
          </a:bodyPr>
          <a:lstStyle/>
          <a:p>
            <a:pPr algn="r" rtl="1"/>
            <a:r>
              <a:rPr lang="ar-EG" dirty="0">
                <a:solidFill>
                  <a:srgbClr val="0099FF"/>
                </a:solidFill>
                <a:latin typeface="CiscoSansTTThin"/>
                <a:cs typeface="PT Bold Heading" panose="00000400000000000000" pitchFamily="2" charset="-78"/>
              </a:rPr>
              <a:t>تعتمد أنواع المعلومات الشخصية على سياق العمل والأغراض التي جُمعت من أجلها. </a:t>
            </a:r>
          </a:p>
        </p:txBody>
      </p:sp>
      <p:sp>
        <p:nvSpPr>
          <p:cNvPr id="3" name="Content Placeholder 2">
            <a:extLst>
              <a:ext uri="{FF2B5EF4-FFF2-40B4-BE49-F238E27FC236}">
                <a16:creationId xmlns:a16="http://schemas.microsoft.com/office/drawing/2014/main" id="{10BCBF30-9C6C-4A67-9355-C448C6E61818}"/>
              </a:ext>
            </a:extLst>
          </p:cNvPr>
          <p:cNvSpPr>
            <a:spLocks noGrp="1"/>
          </p:cNvSpPr>
          <p:nvPr>
            <p:ph idx="1"/>
          </p:nvPr>
        </p:nvSpPr>
        <p:spPr>
          <a:xfrm>
            <a:off x="996828" y="2521527"/>
            <a:ext cx="11029615" cy="4170218"/>
          </a:xfrm>
        </p:spPr>
        <p:txBody>
          <a:bodyPr>
            <a:noAutofit/>
          </a:bodyPr>
          <a:lstStyle/>
          <a:p>
            <a:pPr marL="0" indent="0" algn="r" rtl="1">
              <a:lnSpc>
                <a:spcPct val="150000"/>
              </a:lnSpc>
              <a:buNone/>
            </a:pPr>
            <a:r>
              <a:rPr lang="ar-EG" sz="1600" b="1" u="sng" dirty="0">
                <a:solidFill>
                  <a:srgbClr val="333333"/>
                </a:solidFill>
                <a:uFill>
                  <a:solidFill>
                    <a:srgbClr val="0099FF"/>
                  </a:solidFill>
                </a:uFill>
                <a:latin typeface="Arial" panose="020B0604020202020204" pitchFamily="34" charset="0"/>
                <a:cs typeface="Arial" panose="020B0604020202020204" pitchFamily="34" charset="0"/>
              </a:rPr>
              <a:t>وقد تتضمن: </a:t>
            </a: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تفاصيل الاتصال والاشتراك والتسجيل والمعرفات عبر الإنترنت ووسائل التواصل الاجتماعي ومنتدى المناقشة أو تفاصيل الاتصالات.</a:t>
            </a: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محتوى الاتصالات (مثل الصوت والفيديو والنص).</a:t>
            </a: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معلومات حول السلوك واستخدام المنتج عبر الإنترنت.</a:t>
            </a: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 المعلومات المالية (مثل تفاصيل الحساب المصرفي).</a:t>
            </a: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 تفاصيل أعمال الفرد والاهتمامات والآراء الأخرى (مثل قاعدة بيانات إدارة علاقات العملاء).</a:t>
            </a:r>
          </a:p>
          <a:p>
            <a:pPr algn="r" rtl="1">
              <a:lnSpc>
                <a:spcPct val="150000"/>
              </a:lnSpc>
              <a:buFont typeface="Wingdings" panose="05000000000000000000" pitchFamily="2" charset="2"/>
              <a:buChar char="Ø"/>
            </a:pPr>
            <a:r>
              <a:rPr lang="ar-EG" sz="1600" b="1" dirty="0">
                <a:solidFill>
                  <a:srgbClr val="333333"/>
                </a:solidFill>
                <a:latin typeface="Arial" panose="020B0604020202020204" pitchFamily="34" charset="0"/>
                <a:cs typeface="Arial" panose="020B0604020202020204" pitchFamily="34" charset="0"/>
              </a:rPr>
              <a:t> معلومات النظام مثل معرفات الأجهزة والقياس عن بعد (مثل عنوان </a:t>
            </a:r>
            <a:r>
              <a:rPr lang="en-US" sz="1600" b="1" dirty="0">
                <a:solidFill>
                  <a:srgbClr val="333333"/>
                </a:solidFill>
                <a:latin typeface="Arial" panose="020B0604020202020204" pitchFamily="34" charset="0"/>
                <a:cs typeface="Arial" panose="020B0604020202020204" pitchFamily="34" charset="0"/>
              </a:rPr>
              <a:t>IP </a:t>
            </a:r>
            <a:r>
              <a:rPr lang="ar-EG" sz="1600" b="1" dirty="0">
                <a:solidFill>
                  <a:srgbClr val="333333"/>
                </a:solidFill>
                <a:latin typeface="Arial" panose="020B0604020202020204" pitchFamily="34" charset="0"/>
                <a:cs typeface="Arial" panose="020B0604020202020204" pitchFamily="34" charset="0"/>
              </a:rPr>
              <a:t>أو عنوان </a:t>
            </a:r>
            <a:r>
              <a:rPr lang="en-US" sz="1600" b="1" dirty="0">
                <a:solidFill>
                  <a:srgbClr val="333333"/>
                </a:solidFill>
                <a:latin typeface="Arial" panose="020B0604020202020204" pitchFamily="34" charset="0"/>
                <a:cs typeface="Arial" panose="020B0604020202020204" pitchFamily="34" charset="0"/>
              </a:rPr>
              <a:t>MAC </a:t>
            </a:r>
            <a:r>
              <a:rPr lang="ar-EG" sz="1600" b="1" dirty="0">
                <a:solidFill>
                  <a:srgbClr val="333333"/>
                </a:solidFill>
                <a:latin typeface="Arial" panose="020B0604020202020204" pitchFamily="34" charset="0"/>
                <a:cs typeface="Arial" panose="020B0604020202020204" pitchFamily="34" charset="0"/>
              </a:rPr>
              <a:t>)</a:t>
            </a:r>
            <a:r>
              <a:rPr lang="en-US" sz="1600" b="1" dirty="0">
                <a:solidFill>
                  <a:srgbClr val="333333"/>
                </a:solidFill>
                <a:latin typeface="Arial" panose="020B0604020202020204" pitchFamily="34" charset="0"/>
                <a:cs typeface="Arial" panose="020B0604020202020204" pitchFamily="34" charset="0"/>
              </a:rPr>
              <a:t> </a:t>
            </a:r>
            <a:r>
              <a:rPr lang="ar-EG" sz="1600" b="1" dirty="0">
                <a:solidFill>
                  <a:srgbClr val="333333"/>
                </a:solidFill>
                <a:latin typeface="Arial" panose="020B0604020202020204" pitchFamily="34" charset="0"/>
                <a:cs typeface="Arial" panose="020B0604020202020204" pitchFamily="34" charset="0"/>
              </a:rPr>
              <a:t>عندما تكون هذه البيانات مرتبطة أو مرتبطة بجهاز شخص محدد.</a:t>
            </a:r>
          </a:p>
          <a:p>
            <a:pPr algn="r" rtl="1">
              <a:lnSpc>
                <a:spcPct val="150000"/>
              </a:lnSpc>
              <a:buFont typeface="Wingdings" panose="05000000000000000000" pitchFamily="2" charset="2"/>
              <a:buChar char="Ø"/>
            </a:pPr>
            <a:endParaRPr lang="ar-EG" sz="1600" b="1"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11034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80EBDC-AD65-4B0D-A8BA-DB552B7DD8E4}"/>
              </a:ext>
            </a:extLst>
          </p:cNvPr>
          <p:cNvPicPr>
            <a:picLocks noGrp="1" noChangeAspect="1"/>
          </p:cNvPicPr>
          <p:nvPr>
            <p:ph idx="1"/>
          </p:nvPr>
        </p:nvPicPr>
        <p:blipFill>
          <a:blip r:embed="rId2"/>
          <a:stretch>
            <a:fillRect/>
          </a:stretch>
        </p:blipFill>
        <p:spPr>
          <a:xfrm>
            <a:off x="1149928" y="2207443"/>
            <a:ext cx="5749636" cy="3948401"/>
          </a:xfrm>
        </p:spPr>
      </p:pic>
      <p:sp>
        <p:nvSpPr>
          <p:cNvPr id="2" name="Title 1">
            <a:extLst>
              <a:ext uri="{FF2B5EF4-FFF2-40B4-BE49-F238E27FC236}">
                <a16:creationId xmlns:a16="http://schemas.microsoft.com/office/drawing/2014/main" id="{9ED10B70-E261-4EF0-81C9-3BC0C3EB051B}"/>
              </a:ext>
            </a:extLst>
          </p:cNvPr>
          <p:cNvSpPr>
            <a:spLocks noGrp="1"/>
          </p:cNvSpPr>
          <p:nvPr>
            <p:ph type="title"/>
          </p:nvPr>
        </p:nvSpPr>
        <p:spPr>
          <a:xfrm>
            <a:off x="4024746" y="711585"/>
            <a:ext cx="5514110" cy="1188720"/>
          </a:xfrm>
        </p:spPr>
        <p:txBody>
          <a:bodyPr>
            <a:normAutofit/>
          </a:bodyPr>
          <a:lstStyle/>
          <a:p>
            <a:pPr algn="ctr" rtl="1"/>
            <a:r>
              <a:rPr lang="ar-EG" sz="4800" dirty="0">
                <a:solidFill>
                  <a:srgbClr val="0099FF"/>
                </a:solidFill>
                <a:cs typeface="PT Bold Heading" panose="00000400000000000000" pitchFamily="2" charset="-78"/>
              </a:rPr>
              <a:t>البيانات</a:t>
            </a:r>
            <a:endParaRPr lang="en-US" sz="4800" dirty="0">
              <a:solidFill>
                <a:srgbClr val="0099FF"/>
              </a:solidFill>
              <a:cs typeface="PT Bold Heading" panose="00000400000000000000" pitchFamily="2" charset="-78"/>
            </a:endParaRPr>
          </a:p>
        </p:txBody>
      </p:sp>
      <p:sp>
        <p:nvSpPr>
          <p:cNvPr id="6" name="TextBox 5">
            <a:extLst>
              <a:ext uri="{FF2B5EF4-FFF2-40B4-BE49-F238E27FC236}">
                <a16:creationId xmlns:a16="http://schemas.microsoft.com/office/drawing/2014/main" id="{3F4FF144-7CE8-40E4-B3B2-434BABA83DEE}"/>
              </a:ext>
            </a:extLst>
          </p:cNvPr>
          <p:cNvSpPr txBox="1"/>
          <p:nvPr/>
        </p:nvSpPr>
        <p:spPr>
          <a:xfrm>
            <a:off x="7329054" y="2389908"/>
            <a:ext cx="3796145" cy="3539430"/>
          </a:xfrm>
          <a:prstGeom prst="rect">
            <a:avLst/>
          </a:prstGeom>
          <a:noFill/>
        </p:spPr>
        <p:txBody>
          <a:bodyPr wrap="square" rtlCol="0">
            <a:spAutoFit/>
          </a:bodyPr>
          <a:lstStyle/>
          <a:p>
            <a:pPr marL="285750" indent="-285750" algn="r"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البيانات علي الأجهزة</a:t>
            </a:r>
          </a:p>
          <a:p>
            <a:pPr marL="285750" indent="-285750" algn="r"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البيانات المالية</a:t>
            </a:r>
          </a:p>
          <a:p>
            <a:pPr marL="285750" indent="-285750" algn="r"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البيانات الطبية</a:t>
            </a:r>
          </a:p>
          <a:p>
            <a:pPr marL="285750" indent="-285750" algn="r"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البيانات الوظيفية</a:t>
            </a:r>
          </a:p>
          <a:p>
            <a:pPr marL="285750" indent="-285750" algn="r"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الهوية</a:t>
            </a:r>
          </a:p>
          <a:p>
            <a:pPr marL="285750" indent="-285750" algn="r"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المعلومات علي الإنترنت</a:t>
            </a:r>
          </a:p>
          <a:p>
            <a:pPr marL="285750" indent="-285750" algn="r" rtl="1">
              <a:buClr>
                <a:srgbClr val="0099FF"/>
              </a:buClr>
              <a:buFont typeface="Wingdings" panose="05000000000000000000" pitchFamily="2" charset="2"/>
              <a:buChar char="Ø"/>
            </a:pPr>
            <a:r>
              <a:rPr lang="ar-EG" sz="3200" dirty="0">
                <a:latin typeface="Arial" panose="020B0604020202020204" pitchFamily="34" charset="0"/>
                <a:cs typeface="Arial" panose="020B0604020202020204" pitchFamily="34" charset="0"/>
              </a:rPr>
              <a:t>البيانات التعليمية</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75807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9D3E548A5BCAF949B3F8008FE2F82FC5" ma:contentTypeVersion="0" ma:contentTypeDescription="إنشاء مستند جديد." ma:contentTypeScope="" ma:versionID="6703310244d74cfb0d51eae5e9466f89">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purl.org/dc/elements/1.1/"/>
    <ds:schemaRef ds:uri="http://purl.org/dc/terms/"/>
    <ds:schemaRef ds:uri="71af3243-3dd4-4a8d-8c0d-dd76da1f02a5"/>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31A70C2F-AF3F-472F-94B5-702DA4E14D2E}"/>
</file>

<file path=docProps/app.xml><?xml version="1.0" encoding="utf-8"?>
<Properties xmlns="http://schemas.openxmlformats.org/officeDocument/2006/extended-properties" xmlns:vt="http://schemas.openxmlformats.org/officeDocument/2006/docPropsVTypes">
  <Template/>
  <TotalTime>1110</TotalTime>
  <Words>8331</Words>
  <Application>Microsoft Office PowerPoint</Application>
  <PresentationFormat>Widescreen</PresentationFormat>
  <Paragraphs>361</Paragraphs>
  <Slides>54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Arial</vt:lpstr>
      <vt:lpstr>Calibri</vt:lpstr>
      <vt:lpstr>CiscoSansTTBold</vt:lpstr>
      <vt:lpstr>CiscoSansTTLight</vt:lpstr>
      <vt:lpstr>CiscoSansTTRegular</vt:lpstr>
      <vt:lpstr>CiscoSansTTThin</vt:lpstr>
      <vt:lpstr>Franklin Gothic Book</vt:lpstr>
      <vt:lpstr>Franklin Gothic Demi</vt:lpstr>
      <vt:lpstr>Showcard Gothic</vt:lpstr>
      <vt:lpstr>Symbol</vt:lpstr>
      <vt:lpstr>Wingdings</vt:lpstr>
      <vt:lpstr>Wingdings 2</vt:lpstr>
      <vt:lpstr>DividendVTI</vt:lpstr>
      <vt:lpstr>Title Lorem Ipsum</vt:lpstr>
      <vt:lpstr>نظرة عامة على الكورس: </vt:lpstr>
      <vt:lpstr>الفصل الأول:      الحاجة إلى الأمن السيبراني</vt:lpstr>
      <vt:lpstr>ما هو الأمن السيبراني?</vt:lpstr>
      <vt:lpstr>البيانات الشخصية</vt:lpstr>
      <vt:lpstr>ما هي هويتك على الإنترنت؟</vt:lpstr>
      <vt:lpstr>ما المقصود بالمعلومات الشخصية؟</vt:lpstr>
      <vt:lpstr>تعتمد أنواع المعلومات الشخصية على سياق العمل والأغراض التي جُمعت من أجلها. </vt:lpstr>
      <vt:lpstr>البيانات</vt:lpstr>
      <vt:lpstr>البيانات</vt:lpstr>
      <vt:lpstr>الخسارة الناجمة عن الهجمات الأمنية:</vt:lpstr>
      <vt:lpstr>أجهزة الكمبيوتر الخاصة بك:</vt:lpstr>
      <vt:lpstr>البيانات المؤسسية</vt:lpstr>
      <vt:lpstr>أنواع البيانات المؤسسية:</vt:lpstr>
      <vt:lpstr>السرية والسلامة والتوفر:</vt:lpstr>
      <vt:lpstr>السرية والسلامة والتوفر:</vt:lpstr>
      <vt:lpstr>عواقب الاختراق الأمني:</vt:lpstr>
      <vt:lpstr> أنواع المهاجمين: المهاجمون هم أفراد أو مجموعات يحاولون استغلال الضعف لتحقيق مكاسب شخصية أو مالية.  ويهتم المهاجمون بكل شيء، بدءًا من بطاقات الائتمان وتصميمات المنتجات وأي شيء ذي قيمة</vt:lpstr>
      <vt:lpstr>التهديدات الداخلية والخارجية:</vt:lpstr>
      <vt:lpstr>الغرض من حرب الإنترنت:</vt:lpstr>
      <vt:lpstr>الفصل الثاني: الهجمات والمفاهيم والتقنيات</vt:lpstr>
      <vt:lpstr>PowerPoint Presentation</vt:lpstr>
      <vt:lpstr>العثور على الثغرات الأمنية:</vt:lpstr>
      <vt:lpstr>الثغرات الأمنية في البرامج:</vt:lpstr>
      <vt:lpstr>الثغرات الأمنيةفي الأجهزة Hardware vulnerabilities</vt:lpstr>
      <vt:lpstr>تصنيف الثغرات الأمنية</vt:lpstr>
      <vt:lpstr>أنواع البرامج الضارة:</vt:lpstr>
      <vt:lpstr>أنواع البرامج الضارة:</vt:lpstr>
      <vt:lpstr>أنواع البرامج الضارة:</vt:lpstr>
      <vt:lpstr>أنواع البرامج الضارة:</vt:lpstr>
      <vt:lpstr>التحايل باستخدام طرق اجتماعية:</vt:lpstr>
      <vt:lpstr>التلصص على كلمات المرور الخاصة بشبكات Wi-Fi</vt:lpstr>
      <vt:lpstr>التصيد الاحتياليPhishing:</vt:lpstr>
      <vt:lpstr>  استغلال الثغرات الأمنية Vulnerability Exploitation:</vt:lpstr>
      <vt:lpstr>  استغلال الثغرات الأمنية Vulnerability Exploitation:</vt:lpstr>
      <vt:lpstr>DDoSهجوم رفض الخدمة الموزع</vt:lpstr>
      <vt:lpstr>تسميم Poisoning SEO</vt:lpstr>
      <vt:lpstr>  ما هو الهجوم المختلطWhat is a Blended Attack? ؟</vt:lpstr>
      <vt:lpstr>  ما هو تخفيف الأثر؟ ؟ What is Impact Reduction?</vt:lpstr>
      <vt:lpstr>  ملخص الفصل الثاني: الهجمات: المفاهيم والتقنيات</vt:lpstr>
      <vt:lpstr>الفصل الثالث: حماية بياناتك وخصوصيتك</vt:lpstr>
      <vt:lpstr>  الفصل الثالث: حماية بياناتك وخصوصيتك</vt:lpstr>
      <vt:lpstr>1- حماية الأجهزة والشبكة: حماية أجهزة الحوسبة:</vt:lpstr>
      <vt:lpstr>استخدام الشبكات اللاسلكية بأمان:</vt:lpstr>
      <vt:lpstr>استخدام كلمات مرور مميزة لكل حساب عبر الإنترنت:</vt:lpstr>
      <vt:lpstr>استخدام عبارات المرور بدلاً من كلمات المرور:</vt:lpstr>
      <vt:lpstr>2- صيانة البيانات:     تشفير البيانات:</vt:lpstr>
      <vt:lpstr>2- صيانة البيانات:     نسخ البيانات احتياطيًا:</vt:lpstr>
      <vt:lpstr>2- صيانة البيانات:     حذف البيانات نهائياً:</vt:lpstr>
      <vt:lpstr>3- حماية الخصوصية:     المصادقة الثنائية:</vt:lpstr>
      <vt:lpstr>3- حماية الخصوصية:     OAuth 2.0:</vt:lpstr>
      <vt:lpstr>لا تقم بمشاركة الكثير من معلوماتك على مواقع التواصل الاجتماعي: </vt:lpstr>
      <vt:lpstr>خصوصية مستعرض الويب والبريد الإلكتروني: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Ayat Mansour</dc:creator>
  <cp:lastModifiedBy>Ayat Mansour</cp:lastModifiedBy>
  <cp:revision>74</cp:revision>
  <dcterms:created xsi:type="dcterms:W3CDTF">2022-01-03T15:43:54Z</dcterms:created>
  <dcterms:modified xsi:type="dcterms:W3CDTF">2022-01-15T21:36:09Z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0x0101009D3E548A5BCAF949B3F8008FE2F82FC5</vt:lpwstr>
  </property>
</Properties>
</file>